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7113dfc92d943d0" /><Relationship Type="http://schemas.openxmlformats.org/officeDocument/2006/relationships/extended-properties" Target="/docProps/app.xml" Id="Rad22998a08324cd4" /><Relationship Type="http://schemas.openxmlformats.org/officeDocument/2006/relationships/officeDocument" Target="/ppt/presentation.xml" Id="R7e2748f16bb54db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85a3978926a4d14"/>
  </p:sldMasterIdLst>
  <p:notesMasterIdLst>
    <p:notesMasterId xmlns:r="http://schemas.openxmlformats.org/officeDocument/2006/relationships" r:id="R2ac57efad984494e"/>
  </p:notesMasterIdLst>
  <p:sldIdLst>
    <p:sldId xmlns:r="http://schemas.openxmlformats.org/officeDocument/2006/relationships" id="256" r:id="R48028a4901274429"/>
    <p:sldId xmlns:r="http://schemas.openxmlformats.org/officeDocument/2006/relationships" id="257" r:id="R907128cbf8d54311"/>
    <p:sldId xmlns:r="http://schemas.openxmlformats.org/officeDocument/2006/relationships" id="258" r:id="R55e3d0ed16844318"/>
    <p:sldId xmlns:r="http://schemas.openxmlformats.org/officeDocument/2006/relationships" id="259" r:id="Red915827d6a3484e"/>
    <p:sldId xmlns:r="http://schemas.openxmlformats.org/officeDocument/2006/relationships" id="260" r:id="R58dee18dcd734dcc"/>
    <p:sldId xmlns:r="http://schemas.openxmlformats.org/officeDocument/2006/relationships" id="261" r:id="R0615abe41cce4bd4"/>
    <p:sldId xmlns:r="http://schemas.openxmlformats.org/officeDocument/2006/relationships" id="262" r:id="R0053c51c92cb43ac"/>
    <p:sldId xmlns:r="http://schemas.openxmlformats.org/officeDocument/2006/relationships" id="263" r:id="Rd0e1553b7e654bb5"/>
    <p:sldId xmlns:r="http://schemas.openxmlformats.org/officeDocument/2006/relationships" id="264" r:id="Rfed577c9ae4f41e6"/>
    <p:sldId xmlns:r="http://schemas.openxmlformats.org/officeDocument/2006/relationships" id="265" r:id="Readd53f7d24b4184"/>
    <p:sldId xmlns:r="http://schemas.openxmlformats.org/officeDocument/2006/relationships" id="266" r:id="Red9e857b34474512"/>
    <p:sldId xmlns:r="http://schemas.openxmlformats.org/officeDocument/2006/relationships" id="267" r:id="R38045b7b9708433e"/>
    <p:sldId xmlns:r="http://schemas.openxmlformats.org/officeDocument/2006/relationships" id="268" r:id="R2a67cd3b5d524de9"/>
    <p:sldId xmlns:r="http://schemas.openxmlformats.org/officeDocument/2006/relationships" id="269" r:id="R6cc263d99d3b4eb0"/>
    <p:sldId xmlns:r="http://schemas.openxmlformats.org/officeDocument/2006/relationships" id="270" r:id="R8b45f085b7774a68"/>
    <p:sldId xmlns:r="http://schemas.openxmlformats.org/officeDocument/2006/relationships" id="271" r:id="R84878333010849b3"/>
    <p:sldId xmlns:r="http://schemas.openxmlformats.org/officeDocument/2006/relationships" id="272" r:id="Rbdca639af25a4fc4"/>
    <p:sldId xmlns:r="http://schemas.openxmlformats.org/officeDocument/2006/relationships" id="273" r:id="R6394c02565ef450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c985c85f66c4f96" /><Relationship Type="http://schemas.openxmlformats.org/officeDocument/2006/relationships/slideMaster" Target="/ppt/slideMasters/slideMaster1.xml" Id="R885a3978926a4d14" /><Relationship Type="http://schemas.openxmlformats.org/officeDocument/2006/relationships/notesMaster" Target="/ppt/notesMasters/notesMaster1.xml" Id="R2ac57efad984494e" /><Relationship Type="http://schemas.openxmlformats.org/officeDocument/2006/relationships/presProps" Target="/ppt/presProps.xml" Id="R3975047a233c465f" /><Relationship Type="http://schemas.openxmlformats.org/officeDocument/2006/relationships/tableStyles" Target="/ppt/tableStyles.xml" Id="Rffc2e0bb8f414b89" /><Relationship Type="http://schemas.openxmlformats.org/officeDocument/2006/relationships/slide" Target="/ppt/slides/slide1.xml" Id="R48028a4901274429" /><Relationship Type="http://schemas.openxmlformats.org/officeDocument/2006/relationships/slide" Target="/ppt/slides/slide2.xml" Id="R907128cbf8d54311" /><Relationship Type="http://schemas.openxmlformats.org/officeDocument/2006/relationships/slide" Target="/ppt/slides/slide3.xml" Id="R55e3d0ed16844318" /><Relationship Type="http://schemas.openxmlformats.org/officeDocument/2006/relationships/slide" Target="/ppt/slides/slide4.xml" Id="Red915827d6a3484e" /><Relationship Type="http://schemas.openxmlformats.org/officeDocument/2006/relationships/slide" Target="/ppt/slides/slide5.xml" Id="R58dee18dcd734dcc" /><Relationship Type="http://schemas.openxmlformats.org/officeDocument/2006/relationships/slide" Target="/ppt/slides/slide6.xml" Id="R0615abe41cce4bd4" /><Relationship Type="http://schemas.openxmlformats.org/officeDocument/2006/relationships/slide" Target="/ppt/slides/slide7.xml" Id="R0053c51c92cb43ac" /><Relationship Type="http://schemas.openxmlformats.org/officeDocument/2006/relationships/slide" Target="/ppt/slides/slide8.xml" Id="Rd0e1553b7e654bb5" /><Relationship Type="http://schemas.openxmlformats.org/officeDocument/2006/relationships/slide" Target="/ppt/slides/slide9.xml" Id="Rfed577c9ae4f41e6" /><Relationship Type="http://schemas.openxmlformats.org/officeDocument/2006/relationships/slide" Target="/ppt/slides/slide10.xml" Id="Readd53f7d24b4184" /><Relationship Type="http://schemas.openxmlformats.org/officeDocument/2006/relationships/slide" Target="/ppt/slides/slide11.xml" Id="Red9e857b34474512" /><Relationship Type="http://schemas.openxmlformats.org/officeDocument/2006/relationships/slide" Target="/ppt/slides/slide12.xml" Id="R38045b7b9708433e" /><Relationship Type="http://schemas.openxmlformats.org/officeDocument/2006/relationships/slide" Target="/ppt/slides/slide13.xml" Id="R2a67cd3b5d524de9" /><Relationship Type="http://schemas.openxmlformats.org/officeDocument/2006/relationships/slide" Target="/ppt/slides/slide14.xml" Id="R6cc263d99d3b4eb0" /><Relationship Type="http://schemas.openxmlformats.org/officeDocument/2006/relationships/slide" Target="/ppt/slides/slide15.xml" Id="R8b45f085b7774a68" /><Relationship Type="http://schemas.openxmlformats.org/officeDocument/2006/relationships/slide" Target="/ppt/slides/slide16.xml" Id="R84878333010849b3" /><Relationship Type="http://schemas.openxmlformats.org/officeDocument/2006/relationships/slide" Target="/ppt/slides/slide17.xml" Id="Rbdca639af25a4fc4" /><Relationship Type="http://schemas.openxmlformats.org/officeDocument/2006/relationships/slide" Target="/ppt/slides/slide18.xml" Id="R6394c02565ef450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c00ee279ae84b2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d49321ca71f4cb6" /><Relationship Type="http://schemas.openxmlformats.org/officeDocument/2006/relationships/notesMaster" Target="/ppt/notesMasters/notesMaster1.xml" Id="Rbc6bf94beabe4d2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3d010b4cb27436b" /><Relationship Type="http://schemas.openxmlformats.org/officeDocument/2006/relationships/notesMaster" Target="/ppt/notesMasters/notesMaster1.xml" Id="R096a7d10cb1f4f5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49dd90241124d37" /><Relationship Type="http://schemas.openxmlformats.org/officeDocument/2006/relationships/notesMaster" Target="/ppt/notesMasters/notesMaster1.xml" Id="Rb7e5d8b774aa444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9a7a0b50ba94b78" /><Relationship Type="http://schemas.openxmlformats.org/officeDocument/2006/relationships/notesMaster" Target="/ppt/notesMasters/notesMaster1.xml" Id="Rbdb32a56932c444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9706648c1e843e3" /><Relationship Type="http://schemas.openxmlformats.org/officeDocument/2006/relationships/notesMaster" Target="/ppt/notesMasters/notesMaster1.xml" Id="R453dacb0b0ec4d8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981e436bac841de" /><Relationship Type="http://schemas.openxmlformats.org/officeDocument/2006/relationships/notesMaster" Target="/ppt/notesMasters/notesMaster1.xml" Id="Ra669afea28154d8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298163575314061" /><Relationship Type="http://schemas.openxmlformats.org/officeDocument/2006/relationships/notesMaster" Target="/ppt/notesMasters/notesMaster1.xml" Id="Re5ee4e9ae3fe47f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15da9453eb14c52" /><Relationship Type="http://schemas.openxmlformats.org/officeDocument/2006/relationships/notesMaster" Target="/ppt/notesMasters/notesMaster1.xml" Id="Re3298b8f1ff346c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91a7b96988b467d" /><Relationship Type="http://schemas.openxmlformats.org/officeDocument/2006/relationships/notesMaster" Target="/ppt/notesMasters/notesMaster1.xml" Id="R465fe11929ef456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aef1d0ebcfc4659" /><Relationship Type="http://schemas.openxmlformats.org/officeDocument/2006/relationships/notesMaster" Target="/ppt/notesMasters/notesMaster1.xml" Id="Rcf79f0af57a149c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40c44a8dad24188" /><Relationship Type="http://schemas.openxmlformats.org/officeDocument/2006/relationships/notesMaster" Target="/ppt/notesMasters/notesMaster1.xml" Id="R7cea9d62eff34a9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c3eda40730347ae" /><Relationship Type="http://schemas.openxmlformats.org/officeDocument/2006/relationships/notesMaster" Target="/ppt/notesMasters/notesMaster1.xml" Id="Rafd60abd1db54513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26e3b5fc206d454d" /><Relationship Type="http://schemas.openxmlformats.org/officeDocument/2006/relationships/notesMaster" Target="/ppt/notesMasters/notesMaster1.xml" Id="R73f1df5bcd144c9c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c9d1b6f06c9b4a83" /><Relationship Type="http://schemas.openxmlformats.org/officeDocument/2006/relationships/notesMaster" Target="/ppt/notesMasters/notesMaster1.xml" Id="R36d17d57151b43bb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412108bb267b4a14" /><Relationship Type="http://schemas.openxmlformats.org/officeDocument/2006/relationships/notesMaster" Target="/ppt/notesMasters/notesMaster1.xml" Id="Raf16ca3c6196495e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cebf609b56e84579" /><Relationship Type="http://schemas.openxmlformats.org/officeDocument/2006/relationships/notesMaster" Target="/ppt/notesMasters/notesMaster1.xml" Id="R73436eb62bcf4122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67e224d53f3140aa" /><Relationship Type="http://schemas.openxmlformats.org/officeDocument/2006/relationships/notesMaster" Target="/ppt/notesMasters/notesMaster1.xml" Id="R0d28bd757381407e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043f85d19ca34d43" /><Relationship Type="http://schemas.openxmlformats.org/officeDocument/2006/relationships/notesMaster" Target="/ppt/notesMasters/notesMaster1.xml" Id="R4ee9d4009020476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Presentación preparada para revisión con Clara. La imagen es dirección visual conceptual; no representa a Clara.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Decisión estratégica derivada del research y del alcance contratado.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Audiencia de trabajo. Validar edad, intereses y situaciones con la entrevista breve y con datos reales de interacción.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Fuentes: DataReportal Digital 2026. México https://datareportal.com/reports/digital-2026-mexico; Colombia https://datareportal.com/reports/digital-2026-colombia; Argentina https://datareportal.com/reports/digital-2026-argentina; España https://datareportal.com/reports/digital-2026-spain. Cifras de planificación publicitaria, no usuarios activos mensuales.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Posicionamiento recomendado: “Habilidades digitales sin humo”.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Pilares definidos para sostener variedad sin perder el posicionamiento.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Usar español neutral. Evitar modismos locales cuando reduzcan comprensión internacional.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Archivos SVG y PNG incluidos. En producción web se recomienda DM Serif Display + Manrope; en esta presentación se usan equivalentes instalados.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Moodboard generado para dirección artística. No representa a Clara. No se inventará su rostro.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El usuario exacto debe verificarse dentro de cada plataforma. El monograma es temporal hasta recibir una fotografía real aprobada.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El sistema protege el alcance de Plan Start: cuatro masters mensuales y adaptaciones eficientes.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Cada carpeta de video incluye guion hablado, plano de grabación, guía de edición, caption, SEO, CTA y portada.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Mockup visual de dirección, no una publicación ya aprobada.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No se requieren 60 historias mensuales. El sistema propone secuencias breves reutilizables.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El recurso presenta siete rutas de monetización. La landing y el bonus se gestionan como entregables separados de este paquete.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La especificación de GoHighLevel y el workflow están documentados. La implementación en una cuenta real requiere acceso autorizado y datos de remitente.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No se prometen ventas o crecimiento antes de contar con una línea base. El primer mes prioriza señales de afinidad y aprendizaje.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Esta slide separa claramente los bloqueos externos de los activos ya terminados. No publicar ni activar sin aprobación.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a9f2aef16f244e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b2fdc9b26954534" /><Relationship Type="http://schemas.openxmlformats.org/officeDocument/2006/relationships/slideLayout" Target="/ppt/slideLayouts/slideLayout1.xml" Id="Re38238fcb9004ac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38238fcb9004ac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89a995bed54011" /><Relationship Type="http://schemas.openxmlformats.org/officeDocument/2006/relationships/image" Target="/ppt/media/image.png" Id="R773d738fa9a44e80" /><Relationship Type="http://schemas.openxmlformats.org/officeDocument/2006/relationships/image" Target="/ppt/media/image2.png" Id="R8e0f1c59063f4065" /><Relationship Type="http://schemas.openxmlformats.org/officeDocument/2006/relationships/notesSlide" Target="/ppt/notesSlides/notesSlide1.xml" Id="Rb2fb0c7f0de44b6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e9ccabb7534c1d" /><Relationship Type="http://schemas.openxmlformats.org/officeDocument/2006/relationships/notesSlide" Target="/ppt/notesSlides/notesSlide2.xml" Id="R6a4f8ce20ad34c1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2c6f9e96194d86" /><Relationship Type="http://schemas.openxmlformats.org/officeDocument/2006/relationships/notesSlide" Target="/ppt/notesSlides/notesSlide3.xml" Id="Rc150c22e2269426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c44dab10494b71" /><Relationship Type="http://schemas.openxmlformats.org/officeDocument/2006/relationships/notesSlide" Target="/ppt/notesSlides/notesSlide4.xml" Id="R61196dc51fc74c2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75a24227e949eb" /><Relationship Type="http://schemas.openxmlformats.org/officeDocument/2006/relationships/notesSlide" Target="/ppt/notesSlides/notesSlide5.xml" Id="Rc186e1ac88db4a2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539940b4a24758" /><Relationship Type="http://schemas.openxmlformats.org/officeDocument/2006/relationships/notesSlide" Target="/ppt/notesSlides/notesSlide6.xml" Id="Rc4eeaa49d4414ed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06b6f98acb44a7" /><Relationship Type="http://schemas.openxmlformats.org/officeDocument/2006/relationships/notesSlide" Target="/ppt/notesSlides/notesSlide7.xml" Id="R35cee87cf6654fc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098762d5cb41ba" /><Relationship Type="http://schemas.openxmlformats.org/officeDocument/2006/relationships/image" Target="/ppt/media/image3.png" Id="Rfcf4bb7d67184e6f" /><Relationship Type="http://schemas.openxmlformats.org/officeDocument/2006/relationships/image" Target="/ppt/media/image4.png" Id="R3b70d1209ad348fc" /><Relationship Type="http://schemas.openxmlformats.org/officeDocument/2006/relationships/notesSlide" Target="/ppt/notesSlides/notesSlide8.xml" Id="Rc4bc85f6e7da400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3855179c864078" /><Relationship Type="http://schemas.openxmlformats.org/officeDocument/2006/relationships/image" Target="/ppt/media/image5.png" Id="R2a073516839a41e6" /><Relationship Type="http://schemas.openxmlformats.org/officeDocument/2006/relationships/notesSlide" Target="/ppt/notesSlides/notesSlide9.xml" Id="R650b1c019bfd42a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8db4eaaff54884" /><Relationship Type="http://schemas.openxmlformats.org/officeDocument/2006/relationships/image" Target="/ppt/media/image6.png" Id="R4ade7e74c017479b" /><Relationship Type="http://schemas.openxmlformats.org/officeDocument/2006/relationships/notesSlide" Target="/ppt/notesSlides/notesSlide10.xml" Id="R2f9732a494644ce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eb0d6849844aa9" /><Relationship Type="http://schemas.openxmlformats.org/officeDocument/2006/relationships/notesSlide" Target="/ppt/notesSlides/notesSlide11.xml" Id="Rab899b1abc8549e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6b1404c0654c7a" /><Relationship Type="http://schemas.openxmlformats.org/officeDocument/2006/relationships/image" Target="/ppt/media/image7.png" Id="Rc3d9daf851c34234" /><Relationship Type="http://schemas.openxmlformats.org/officeDocument/2006/relationships/image" Target="/ppt/media/image8.png" Id="Rc990f395124c4da4" /><Relationship Type="http://schemas.openxmlformats.org/officeDocument/2006/relationships/image" Target="/ppt/media/image9.png" Id="Rea5f992ceba6488f" /><Relationship Type="http://schemas.openxmlformats.org/officeDocument/2006/relationships/image" Target="/ppt/media/image10.png" Id="R9c3d1c1f7b5c46dd" /><Relationship Type="http://schemas.openxmlformats.org/officeDocument/2006/relationships/notesSlide" Target="/ppt/notesSlides/notesSlide12.xml" Id="R4fc63d3598654a77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7ba4a19153446a" /><Relationship Type="http://schemas.openxmlformats.org/officeDocument/2006/relationships/image" Target="/ppt/media/image11.png" Id="R8877fa0e6c62418c" /><Relationship Type="http://schemas.openxmlformats.org/officeDocument/2006/relationships/notesSlide" Target="/ppt/notesSlides/notesSlide13.xml" Id="R9be30d3cb1394aba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f0e7f3519b4af7" /><Relationship Type="http://schemas.openxmlformats.org/officeDocument/2006/relationships/image" Target="/ppt/media/image12.png" Id="R9f76f7ae718a4428" /><Relationship Type="http://schemas.openxmlformats.org/officeDocument/2006/relationships/image" Target="/ppt/media/image13.png" Id="Re542ceec4f2a47d5" /><Relationship Type="http://schemas.openxmlformats.org/officeDocument/2006/relationships/notesSlide" Target="/ppt/notesSlides/notesSlide14.xml" Id="R7c6b13978a97412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c8f138da374c26" /><Relationship Type="http://schemas.openxmlformats.org/officeDocument/2006/relationships/image" Target="/ppt/media/image14.png" Id="Rc1069ea5a54d45f7" /><Relationship Type="http://schemas.openxmlformats.org/officeDocument/2006/relationships/notesSlide" Target="/ppt/notesSlides/notesSlide15.xml" Id="Ra49d638c5b9a4bf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b1172d4c3d402d" /><Relationship Type="http://schemas.openxmlformats.org/officeDocument/2006/relationships/notesSlide" Target="/ppt/notesSlides/notesSlide16.xml" Id="Radddcf1ece474b5e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c00aacab0b4317" /><Relationship Type="http://schemas.openxmlformats.org/officeDocument/2006/relationships/notesSlide" Target="/ppt/notesSlides/notesSlide17.xml" Id="Re3e5601e4ae74db7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4eb38fc9c941ed" /><Relationship Type="http://schemas.openxmlformats.org/officeDocument/2006/relationships/image" Target="/ppt/media/image15.png" Id="Ra85a5fa698e44645" /><Relationship Type="http://schemas.openxmlformats.org/officeDocument/2006/relationships/notesSlide" Target="/ppt/notesSlides/notesSlide18.xml" Id="R7d8962735bd849d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5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3d738fa9a44e80"/>
          <a:srcRect xmlns:a="http://schemas.openxmlformats.org/drawingml/2006/main" l="27332" t="0" r="2733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667500" y="0"/>
            <a:ext cx="55245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EC9684-3059-4078-9982-9AC0C25B4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00087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1EA"/>
          </a:solidFill>
          <a:ln xmlns:a="http://schemas.openxmlformats.org/drawingml/2006/main" w="0">
            <a:noFill/>
          </a:ln>
        </p:spPr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0f1c59063f4065"/>
          <a:stretch xmlns:a="http://schemas.openxmlformats.org/drawingml/2006/main"/>
        </p:blipFill>
        <p:spPr>
          <a:xfrm xmlns:a="http://schemas.openxmlformats.org/drawingml/2006/main">
            <a:off x="685800" y="667279"/>
            <a:ext cx="4476750" cy="1094317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6444C6-EA5F-4DD5-A093-C8C0BB540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81250"/>
            <a:ext cx="5334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17202A"/>
                </a:solidFill>
                <a:latin typeface="Caladea"/>
                <a:ea typeface="Caladea"/>
                <a:cs typeface="Caladea"/>
              </a:defRPr>
            </a:pPr>
            <a:r>
              <a:rPr sz="3000" b="1">
                <a:solidFill>
                  <a:srgbClr val="17202A"/>
                </a:solidFill>
                <a:latin typeface="Caladea"/>
                <a:ea typeface="Caladea"/>
                <a:cs typeface="Caladea"/>
              </a:rPr>
              <a:t>Marca, contenido y monetización responsable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ACD3B4-703F-45FA-B133-97CED52A9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0"/>
            <a:ext cx="4953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3606C"/>
                </a:solidFill>
                <a:latin typeface="Carlito"/>
                <a:ea typeface="Carlito"/>
                <a:cs typeface="Carlito"/>
              </a:defRPr>
            </a:pPr>
            <a:r>
              <a:rPr sz="1500" b="0">
                <a:solidFill>
                  <a:srgbClr val="53606C"/>
                </a:solidFill>
                <a:latin typeface="Carlito"/>
                <a:ea typeface="Carlito"/>
                <a:cs typeface="Carlito"/>
              </a:rPr>
              <a:t>Presentación final para Clara · Mes 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2AD728-C981-4FF2-A4B5-9FFF79985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67250"/>
            <a:ext cx="142875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66B5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8793F9-8715-425E-BDBA-DFA113350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48250"/>
            <a:ext cx="4953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667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7202A"/>
                </a:solidFill>
                <a:latin typeface="Carlito"/>
                <a:ea typeface="Carlito"/>
                <a:cs typeface="Carlito"/>
              </a:defRPr>
            </a:pPr>
            <a:r>
              <a:rPr sz="1800" b="1">
                <a:solidFill>
                  <a:srgbClr val="17202A"/>
                </a:solidFill>
                <a:latin typeface="Carlito"/>
                <a:ea typeface="Carlito"/>
                <a:cs typeface="Carlito"/>
              </a:rPr>
              <a:t>Monetiza con Clara</a:t>
            </a:r>
          </a:p>
        </p:txBody>
      </p:sp>
    </p:spTree>
    <p:extLst>
      <p:ext uri="{BB962C8B-B14F-4D97-AF65-F5344CB8AC3E}">
        <p14:creationId xmlns:p14="http://schemas.microsoft.com/office/powerpoint/2010/main" val="35817255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5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C08EF93-4219-4237-B466-28B4241BE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"/>
            <a:ext cx="904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66B55"/>
                </a:solidFill>
                <a:latin typeface="Carlito"/>
                <a:ea typeface="Carlito"/>
                <a:cs typeface="Carlito"/>
              </a:defRPr>
            </a:pPr>
            <a:r>
              <a:rPr sz="975" b="1">
                <a:solidFill>
                  <a:srgbClr val="D66B55"/>
                </a:solidFill>
                <a:latin typeface="Carlito"/>
                <a:ea typeface="Carlito"/>
                <a:cs typeface="Carlito"/>
              </a:rPr>
              <a:t>RESULTADO ESTRATÉGICO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599129-EBE3-41B4-973E-7F0F58A91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"/>
            <a:ext cx="10572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17202A"/>
                </a:solidFill>
                <a:latin typeface="Caladea"/>
                <a:ea typeface="Caladea"/>
                <a:cs typeface="Caladea"/>
              </a:defRPr>
            </a:pPr>
            <a:r>
              <a:rPr sz="2700" b="1">
                <a:solidFill>
                  <a:srgbClr val="17202A"/>
                </a:solidFill>
                <a:latin typeface="Caladea"/>
                <a:ea typeface="Caladea"/>
                <a:cs typeface="Caladea"/>
              </a:rPr>
              <a:t>La dirección elegida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CE5EF7-9648-436C-AACE-AB5389D16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76375"/>
            <a:ext cx="6953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7202A"/>
                </a:solidFill>
                <a:latin typeface="Caladea"/>
                <a:ea typeface="Caladea"/>
                <a:cs typeface="Caladea"/>
              </a:defRPr>
            </a:pPr>
            <a:r>
              <a:rPr sz="2250" b="1">
                <a:solidFill>
                  <a:srgbClr val="17202A"/>
                </a:solidFill>
                <a:latin typeface="Caladea"/>
                <a:ea typeface="Caladea"/>
                <a:cs typeface="Caladea"/>
              </a:rPr>
              <a:t>Clara ayudará a personas hispanohablantes a elegir una ruta para monetizar en internet y probarla con expectativas realistas.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504E8B-8DF9-4723-A90A-D32A6ABE0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59055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6B55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69151E-D553-4913-ADD5-AABB8D1E4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76625"/>
            <a:ext cx="61912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53606C"/>
                </a:solidFill>
                <a:latin typeface="Carlito"/>
                <a:ea typeface="Carlito"/>
                <a:cs typeface="Carlito"/>
              </a:defRPr>
            </a:pPr>
            <a:r>
              <a:rPr sz="1575" b="0">
                <a:solidFill>
                  <a:srgbClr val="53606C"/>
                </a:solidFill>
                <a:latin typeface="Carlito"/>
                <a:ea typeface="Carlito"/>
                <a:cs typeface="Carlito"/>
              </a:rPr>
              <a:t>El territorio combina rutas de ingreso, habilidades aplicadas y recomendaciones transparentes. La confianza se construye antes de cualquier oferta.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B4F661-8A9A-41E8-B04F-F208D2A20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1381125"/>
            <a:ext cx="2857500" cy="2857500"/>
          </a:xfrm>
          <a:prstGeom xmlns:a="http://schemas.openxmlformats.org/drawingml/2006/main" prst="roundRect">
            <a:avLst>
              <a:gd name="adj" fmla="val 11333"/>
            </a:avLst>
          </a:prstGeom>
          <a:solidFill xmlns:a="http://schemas.openxmlformats.org/drawingml/2006/main">
            <a:srgbClr val="1720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D81128-8488-4A32-A319-AF06E7EB9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1752600"/>
            <a:ext cx="2095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A9B8AA"/>
                </a:solidFill>
                <a:latin typeface="Carlito"/>
                <a:ea typeface="Carlito"/>
                <a:cs typeface="Carlito"/>
              </a:defRPr>
            </a:pPr>
            <a:r>
              <a:rPr sz="1200" b="1">
                <a:solidFill>
                  <a:srgbClr val="A9B8AA"/>
                </a:solidFill>
                <a:latin typeface="Carlito"/>
                <a:ea typeface="Carlito"/>
                <a:cs typeface="Carlito"/>
              </a:rPr>
              <a:t>ENCAJE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12CC6B-8C69-4F66-89CF-6A55D7C6E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2095500"/>
            <a:ext cx="2095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418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5F1EA"/>
                </a:solidFill>
                <a:latin typeface="Caladea"/>
                <a:ea typeface="Caladea"/>
                <a:cs typeface="Caladea"/>
              </a:defRPr>
            </a:pPr>
            <a:r>
              <a:rPr sz="2250" b="1">
                <a:solidFill>
                  <a:srgbClr val="F5F1EA"/>
                </a:solidFill>
                <a:latin typeface="Caladea"/>
                <a:ea typeface="Caladea"/>
                <a:cs typeface="Caladea"/>
              </a:rPr>
              <a:t>antes de elegir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696A31-22AF-4E7F-A3F9-7CA673625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009900"/>
            <a:ext cx="2095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66B55"/>
                </a:solidFill>
                <a:latin typeface="Carlito"/>
                <a:ea typeface="Carlito"/>
                <a:cs typeface="Carlito"/>
              </a:defRPr>
            </a:pPr>
            <a:r>
              <a:rPr sz="1200" b="1">
                <a:solidFill>
                  <a:srgbClr val="D66B55"/>
                </a:solidFill>
                <a:latin typeface="Carlito"/>
                <a:ea typeface="Carlito"/>
                <a:cs typeface="Carlito"/>
              </a:rPr>
              <a:t>VALIDACIÓN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EA0C35-43FB-45D4-BB60-7D579B527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352800"/>
            <a:ext cx="2095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5935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5F1EA"/>
                </a:solidFill>
                <a:latin typeface="Caladea"/>
                <a:ea typeface="Caladea"/>
                <a:cs typeface="Caladea"/>
              </a:defRPr>
            </a:pPr>
            <a:r>
              <a:rPr sz="2250" b="1">
                <a:solidFill>
                  <a:srgbClr val="F5F1EA"/>
                </a:solidFill>
                <a:latin typeface="Caladea"/>
                <a:ea typeface="Caladea"/>
                <a:cs typeface="Caladea"/>
              </a:rPr>
              <a:t>antes de escalar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69C51E-DC14-40F8-AEE6-97AC1B63A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42862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3333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53606C"/>
                </a:solidFill>
                <a:latin typeface="Carlito"/>
                <a:ea typeface="Carlito"/>
                <a:cs typeface="Carlito"/>
              </a:defRPr>
            </a:pPr>
            <a:r>
              <a:rPr sz="750" b="1">
                <a:solidFill>
                  <a:srgbClr val="53606C"/>
                </a:solidFill>
                <a:latin typeface="Carlito"/>
                <a:ea typeface="Carlito"/>
                <a:cs typeface="Carlito"/>
              </a:rPr>
              <a:t>MONETIZA CON CLARA  ·  SISTEMA DE MARCA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965874-5FB2-47E2-907C-9E40E7699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28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17202A"/>
                </a:solidFill>
                <a:latin typeface="Carlito"/>
                <a:ea typeface="Carlito"/>
                <a:cs typeface="Carlito"/>
              </a:defRPr>
            </a:pPr>
            <a:r>
              <a:rPr sz="750" b="1">
                <a:solidFill>
                  <a:srgbClr val="17202A"/>
                </a:solidFill>
                <a:latin typeface="Carlito"/>
                <a:ea typeface="Carlito"/>
                <a:cs typeface="Carlito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70354449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5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74CC83-B437-4537-A95F-23175106A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"/>
            <a:ext cx="904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66B55"/>
                </a:solidFill>
                <a:latin typeface="Carlito"/>
                <a:ea typeface="Carlito"/>
                <a:cs typeface="Carlito"/>
              </a:defRPr>
            </a:pPr>
            <a:r>
              <a:rPr sz="975" b="1">
                <a:solidFill>
                  <a:srgbClr val="D66B55"/>
                </a:solidFill>
                <a:latin typeface="Carlito"/>
                <a:ea typeface="Carlito"/>
                <a:cs typeface="Carlito"/>
              </a:rPr>
              <a:t>A QUIÉN HABLAMOS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E68C74-A79E-4F02-A3EB-0DA103047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"/>
            <a:ext cx="10572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17202A"/>
                </a:solidFill>
                <a:latin typeface="Caladea"/>
                <a:ea typeface="Caladea"/>
                <a:cs typeface="Caladea"/>
              </a:defRPr>
            </a:pPr>
            <a:r>
              <a:rPr sz="2700" b="1">
                <a:solidFill>
                  <a:srgbClr val="17202A"/>
                </a:solidFill>
                <a:latin typeface="Caladea"/>
                <a:ea typeface="Caladea"/>
                <a:cs typeface="Caladea"/>
              </a:rPr>
              <a:t>Audiencia hispanohablante internacional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CDEBC7-1497-459F-AFF0-2FB0FD38B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28750"/>
            <a:ext cx="6572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7202A"/>
                </a:solidFill>
                <a:latin typeface="Caladea"/>
                <a:ea typeface="Caladea"/>
                <a:cs typeface="Caladea"/>
              </a:defRPr>
            </a:pPr>
            <a:r>
              <a:rPr sz="1875" b="1">
                <a:solidFill>
                  <a:srgbClr val="17202A"/>
                </a:solidFill>
                <a:latin typeface="Caladea"/>
                <a:ea typeface="Caladea"/>
                <a:cs typeface="Caladea"/>
              </a:rPr>
              <a:t>Personas de 22 a 45 años que quieren complementar ingresos, cambiar de actividad o construir un proyecto digital y necesitan elegir por dónde empezar.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416987-222C-4D71-AF03-D9DF362B0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48000"/>
            <a:ext cx="171450" cy="171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66B55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B4DC91-A0D1-44C1-8989-CC6C0E426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971800"/>
            <a:ext cx="5905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6825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7202A"/>
                </a:solidFill>
                <a:latin typeface="Carlito"/>
                <a:ea typeface="Carlito"/>
                <a:cs typeface="Carlito"/>
              </a:defRPr>
            </a:pPr>
            <a:r>
              <a:rPr sz="1575" b="1">
                <a:solidFill>
                  <a:srgbClr val="17202A"/>
                </a:solidFill>
                <a:latin typeface="Carlito"/>
                <a:ea typeface="Carlito"/>
                <a:cs typeface="Carlito"/>
              </a:rPr>
              <a:t>“¿Por dónde empiezo?”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0A5ECB-14DE-4D98-9001-4DC1D5B28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05250"/>
            <a:ext cx="171450" cy="171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9B8A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96E2B3-DA0C-44E2-A752-C8014413C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829050"/>
            <a:ext cx="5905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6825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7202A"/>
                </a:solidFill>
                <a:latin typeface="Carlito"/>
                <a:ea typeface="Carlito"/>
                <a:cs typeface="Carlito"/>
              </a:defRPr>
            </a:pPr>
            <a:r>
              <a:rPr sz="1575" b="1">
                <a:solidFill>
                  <a:srgbClr val="17202A"/>
                </a:solidFill>
                <a:latin typeface="Carlito"/>
                <a:ea typeface="Carlito"/>
                <a:cs typeface="Carlito"/>
              </a:rPr>
              <a:t>“No tengo miles de seguidores”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21C0AD-CEF5-47C7-AAD6-CB89B4B79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0"/>
            <a:ext cx="171450" cy="171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B98A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45798F-477B-4BCC-BCA6-135FB7A1B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686300"/>
            <a:ext cx="5905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6825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7202A"/>
                </a:solidFill>
                <a:latin typeface="Carlito"/>
                <a:ea typeface="Carlito"/>
                <a:cs typeface="Carlito"/>
              </a:defRPr>
            </a:pPr>
            <a:r>
              <a:rPr sz="1575" b="1">
                <a:solidFill>
                  <a:srgbClr val="17202A"/>
                </a:solidFill>
                <a:latin typeface="Carlito"/>
                <a:ea typeface="Carlito"/>
                <a:cs typeface="Carlito"/>
              </a:rPr>
              <a:t>“¿Qué puedo vender con lo que sé?”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FDF7DA-4E36-4381-BF2B-780E70FAE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1428750"/>
            <a:ext cx="3333750" cy="4000500"/>
          </a:xfrm>
          <a:prstGeom xmlns:a="http://schemas.openxmlformats.org/drawingml/2006/main" prst="roundRect">
            <a:avLst>
              <a:gd name="adj" fmla="val 7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6E2DC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5F871A1-7551-4AEA-BEF4-3204FF214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1809750"/>
            <a:ext cx="257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D66B55"/>
                </a:solidFill>
                <a:latin typeface="Carlito"/>
                <a:ea typeface="Carlito"/>
                <a:cs typeface="Carlito"/>
              </a:defRPr>
            </a:pPr>
            <a:r>
              <a:rPr sz="1125" b="1">
                <a:solidFill>
                  <a:srgbClr val="D66B55"/>
                </a:solidFill>
                <a:latin typeface="Carlito"/>
                <a:ea typeface="Carlito"/>
                <a:cs typeface="Carlito"/>
              </a:rPr>
              <a:t>ESPAÑOL NEUTRO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9469792-EF4C-4231-906C-55CA187A4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381250"/>
            <a:ext cx="2571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7202A"/>
                </a:solidFill>
                <a:latin typeface="Caladea"/>
                <a:ea typeface="Caladea"/>
                <a:cs typeface="Caladea"/>
              </a:defRPr>
            </a:pPr>
            <a:r>
              <a:rPr sz="2100" b="1">
                <a:solidFill>
                  <a:srgbClr val="17202A"/>
                </a:solidFill>
                <a:latin typeface="Caladea"/>
                <a:ea typeface="Caladea"/>
                <a:cs typeface="Caladea"/>
              </a:rPr>
              <a:t>Latinoamérica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ECB6123-06C4-4E22-85E2-835730D92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009900"/>
            <a:ext cx="2571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7202A"/>
                </a:solidFill>
                <a:latin typeface="Caladea"/>
                <a:ea typeface="Caladea"/>
                <a:cs typeface="Caladea"/>
              </a:defRPr>
            </a:pPr>
            <a:r>
              <a:rPr sz="2100" b="1">
                <a:solidFill>
                  <a:srgbClr val="17202A"/>
                </a:solidFill>
                <a:latin typeface="Caladea"/>
                <a:ea typeface="Caladea"/>
                <a:cs typeface="Caladea"/>
              </a:rPr>
              <a:t>España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02AD7C-B9EE-4EC3-95D5-CF2F39F8B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638550"/>
            <a:ext cx="2571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9881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7202A"/>
                </a:solidFill>
                <a:latin typeface="Caladea"/>
                <a:ea typeface="Caladea"/>
                <a:cs typeface="Caladea"/>
              </a:defRPr>
            </a:pPr>
            <a:r>
              <a:rPr sz="2100" b="1">
                <a:solidFill>
                  <a:srgbClr val="17202A"/>
                </a:solidFill>
                <a:latin typeface="Caladea"/>
                <a:ea typeface="Caladea"/>
                <a:cs typeface="Caladea"/>
              </a:rPr>
              <a:t>Comunidades hispanas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63E3600-C484-40AC-BF9F-F946FF725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667250"/>
            <a:ext cx="2571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3606C"/>
                </a:solidFill>
                <a:latin typeface="Carlito"/>
                <a:ea typeface="Carlito"/>
                <a:cs typeface="Carlito"/>
              </a:defRPr>
            </a:pPr>
            <a:r>
              <a:rPr sz="1275" b="0">
                <a:solidFill>
                  <a:srgbClr val="53606C"/>
                </a:solidFill>
                <a:latin typeface="Carlito"/>
                <a:ea typeface="Carlito"/>
                <a:cs typeface="Carlito"/>
              </a:rPr>
              <a:t>El Salvador suma contexto y origen, pero no limita el alcance.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1A1387C-CE8E-4572-A042-820D62439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42862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3333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53606C"/>
                </a:solidFill>
                <a:latin typeface="Carlito"/>
                <a:ea typeface="Carlito"/>
                <a:cs typeface="Carlito"/>
              </a:defRPr>
            </a:pPr>
            <a:r>
              <a:rPr sz="750" b="1">
                <a:solidFill>
                  <a:srgbClr val="53606C"/>
                </a:solidFill>
                <a:latin typeface="Carlito"/>
                <a:ea typeface="Carlito"/>
                <a:cs typeface="Carlito"/>
              </a:rPr>
              <a:t>MONETIZA CON CLARA  ·  SISTEMA DE MARCA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0DC8F6-438C-4F9D-92AA-88B790D86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28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17202A"/>
                </a:solidFill>
                <a:latin typeface="Carlito"/>
                <a:ea typeface="Carlito"/>
                <a:cs typeface="Carlito"/>
              </a:defRPr>
            </a:pPr>
            <a:r>
              <a:rPr sz="750" b="1">
                <a:solidFill>
                  <a:srgbClr val="17202A"/>
                </a:solidFill>
                <a:latin typeface="Carlito"/>
                <a:ea typeface="Carlito"/>
                <a:cs typeface="Carlito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22607794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720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7B4E05A-8418-4589-9C79-9F3B86BF3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"/>
            <a:ext cx="10287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F5F1EA"/>
                </a:solidFill>
                <a:latin typeface="Caladea"/>
                <a:ea typeface="Caladea"/>
                <a:cs typeface="Caladea"/>
              </a:defRPr>
            </a:pPr>
            <a:r>
              <a:rPr sz="2700" b="1">
                <a:solidFill>
                  <a:srgbClr val="F5F1EA"/>
                </a:solidFill>
                <a:latin typeface="Caladea"/>
                <a:ea typeface="Caladea"/>
                <a:cs typeface="Caladea"/>
              </a:rPr>
              <a:t>Una oportunidad regional desde el primer día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84F586-3CD7-4561-B7A8-68C8AC4C3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239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A9B8AA"/>
                </a:solidFill>
                <a:latin typeface="Carlito"/>
                <a:ea typeface="Carlito"/>
                <a:cs typeface="Carlito"/>
              </a:defRPr>
            </a:pPr>
            <a:r>
              <a:rPr sz="1200" b="1">
                <a:solidFill>
                  <a:srgbClr val="A9B8AA"/>
                </a:solidFill>
                <a:latin typeface="Carlito"/>
                <a:ea typeface="Carlito"/>
                <a:cs typeface="Carlito"/>
              </a:rPr>
              <a:t>Audiencia publicitaria estimada en millones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FA3A5A-B88D-4DD8-9271-D8C5F0947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2286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5F1EA"/>
                </a:solidFill>
                <a:latin typeface="Carlito"/>
                <a:ea typeface="Carlito"/>
                <a:cs typeface="Carlito"/>
              </a:defRPr>
            </a:pPr>
            <a:r>
              <a:rPr sz="1500" b="1">
                <a:solidFill>
                  <a:srgbClr val="F5F1EA"/>
                </a:solidFill>
                <a:latin typeface="Carlito"/>
                <a:ea typeface="Carlito"/>
                <a:cs typeface="Carlito"/>
              </a:rPr>
              <a:t>México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8E4C64-C0F8-4569-91A6-9BB3C64CE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1428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454"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D66B55"/>
                </a:solidFill>
                <a:latin typeface="Caladea"/>
                <a:ea typeface="Caladea"/>
                <a:cs typeface="Caladea"/>
              </a:defRPr>
            </a:pPr>
            <a:r>
              <a:rPr sz="3300" b="1">
                <a:solidFill>
                  <a:srgbClr val="D66B55"/>
                </a:solidFill>
                <a:latin typeface="Caladea"/>
                <a:ea typeface="Caladea"/>
                <a:cs typeface="Caladea"/>
              </a:rPr>
              <a:t>53.6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E6AF2A-EE14-41B5-9F5A-C8654F72B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142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A9B8AA"/>
                </a:solidFill>
                <a:latin typeface="Carlito"/>
                <a:ea typeface="Carlito"/>
                <a:cs typeface="Carlito"/>
              </a:defRPr>
            </a:pPr>
            <a:r>
              <a:rPr sz="1050" b="0">
                <a:solidFill>
                  <a:srgbClr val="A9B8AA"/>
                </a:solidFill>
                <a:latin typeface="Carlito"/>
                <a:ea typeface="Carlito"/>
                <a:cs typeface="Carlito"/>
              </a:rPr>
              <a:t>Instagram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03764C-AF49-4F03-87C5-2A1AF680F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14750"/>
            <a:ext cx="1428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454"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D8B98A"/>
                </a:solidFill>
                <a:latin typeface="Caladea"/>
                <a:ea typeface="Caladea"/>
                <a:cs typeface="Caladea"/>
              </a:defRPr>
            </a:pPr>
            <a:r>
              <a:rPr sz="3300" b="1">
                <a:solidFill>
                  <a:srgbClr val="D8B98A"/>
                </a:solidFill>
                <a:latin typeface="Caladea"/>
                <a:ea typeface="Caladea"/>
                <a:cs typeface="Caladea"/>
              </a:rPr>
              <a:t>99.0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7E9772-0880-44EF-A01E-59749967A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86250"/>
            <a:ext cx="142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A9B8AA"/>
                </a:solidFill>
                <a:latin typeface="Carlito"/>
                <a:ea typeface="Carlito"/>
                <a:cs typeface="Carlito"/>
              </a:defRPr>
            </a:pPr>
            <a:r>
              <a:rPr sz="1050" b="0">
                <a:solidFill>
                  <a:srgbClr val="A9B8AA"/>
                </a:solidFill>
                <a:latin typeface="Carlito"/>
                <a:ea typeface="Carlito"/>
                <a:cs typeface="Carlito"/>
              </a:rPr>
              <a:t>TikTok 18+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5F93BF-423E-4E4A-8764-835EFCDFB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2000250"/>
            <a:ext cx="2286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5F1EA"/>
                </a:solidFill>
                <a:latin typeface="Carlito"/>
                <a:ea typeface="Carlito"/>
                <a:cs typeface="Carlito"/>
              </a:defRPr>
            </a:pPr>
            <a:r>
              <a:rPr sz="1500" b="1">
                <a:solidFill>
                  <a:srgbClr val="F5F1EA"/>
                </a:solidFill>
                <a:latin typeface="Carlito"/>
                <a:ea typeface="Carlito"/>
                <a:cs typeface="Carlito"/>
              </a:rPr>
              <a:t>Colombia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34676F-D9B5-4DB7-A61F-FA759538D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2571750"/>
            <a:ext cx="1428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454"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D66B55"/>
                </a:solidFill>
                <a:latin typeface="Caladea"/>
                <a:ea typeface="Caladea"/>
                <a:cs typeface="Caladea"/>
              </a:defRPr>
            </a:pPr>
            <a:r>
              <a:rPr sz="3300" b="1">
                <a:solidFill>
                  <a:srgbClr val="D66B55"/>
                </a:solidFill>
                <a:latin typeface="Caladea"/>
                <a:ea typeface="Caladea"/>
                <a:cs typeface="Caladea"/>
              </a:rPr>
              <a:t>21.6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3CC779-FECB-40DA-A63E-605D34DE7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3143250"/>
            <a:ext cx="142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A9B8AA"/>
                </a:solidFill>
                <a:latin typeface="Carlito"/>
                <a:ea typeface="Carlito"/>
                <a:cs typeface="Carlito"/>
              </a:defRPr>
            </a:pPr>
            <a:r>
              <a:rPr sz="1050" b="0">
                <a:solidFill>
                  <a:srgbClr val="A9B8AA"/>
                </a:solidFill>
                <a:latin typeface="Carlito"/>
                <a:ea typeface="Carlito"/>
                <a:cs typeface="Carlito"/>
              </a:rPr>
              <a:t>Instagram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C72CCE-AA66-4F5E-A99C-7762A4D68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3714750"/>
            <a:ext cx="1428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454"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D8B98A"/>
                </a:solidFill>
                <a:latin typeface="Caladea"/>
                <a:ea typeface="Caladea"/>
                <a:cs typeface="Caladea"/>
              </a:defRPr>
            </a:pPr>
            <a:r>
              <a:rPr sz="3300" b="1">
                <a:solidFill>
                  <a:srgbClr val="D8B98A"/>
                </a:solidFill>
                <a:latin typeface="Caladea"/>
                <a:ea typeface="Caladea"/>
                <a:cs typeface="Caladea"/>
              </a:rPr>
              <a:t>37.7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2B7501-5FA6-4FE9-8353-0D7A8783B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4286250"/>
            <a:ext cx="142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A9B8AA"/>
                </a:solidFill>
                <a:latin typeface="Carlito"/>
                <a:ea typeface="Carlito"/>
                <a:cs typeface="Carlito"/>
              </a:defRPr>
            </a:pPr>
            <a:r>
              <a:rPr sz="1050" b="0">
                <a:solidFill>
                  <a:srgbClr val="A9B8AA"/>
                </a:solidFill>
                <a:latin typeface="Carlito"/>
                <a:ea typeface="Carlito"/>
                <a:cs typeface="Carlito"/>
              </a:rPr>
              <a:t>TikTok 18+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296A01-55C2-42AB-857D-8F910AB0F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000250"/>
            <a:ext cx="2286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5F1EA"/>
                </a:solidFill>
                <a:latin typeface="Carlito"/>
                <a:ea typeface="Carlito"/>
                <a:cs typeface="Carlito"/>
              </a:defRPr>
            </a:pPr>
            <a:r>
              <a:rPr sz="1500" b="1">
                <a:solidFill>
                  <a:srgbClr val="F5F1EA"/>
                </a:solidFill>
                <a:latin typeface="Carlito"/>
                <a:ea typeface="Carlito"/>
                <a:cs typeface="Carlito"/>
              </a:rPr>
              <a:t>Argentina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DC491D-4553-4B7E-B358-69D8784DE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571750"/>
            <a:ext cx="1428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454"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D66B55"/>
                </a:solidFill>
                <a:latin typeface="Caladea"/>
                <a:ea typeface="Caladea"/>
                <a:cs typeface="Caladea"/>
              </a:defRPr>
            </a:pPr>
            <a:r>
              <a:rPr sz="3300" b="1">
                <a:solidFill>
                  <a:srgbClr val="D66B55"/>
                </a:solidFill>
                <a:latin typeface="Caladea"/>
                <a:ea typeface="Caladea"/>
                <a:cs typeface="Caladea"/>
              </a:rPr>
              <a:t>31.1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6A56243-3D50-4959-B3B7-2116FDA26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143250"/>
            <a:ext cx="142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A9B8AA"/>
                </a:solidFill>
                <a:latin typeface="Carlito"/>
                <a:ea typeface="Carlito"/>
                <a:cs typeface="Carlito"/>
              </a:defRPr>
            </a:pPr>
            <a:r>
              <a:rPr sz="1050" b="0">
                <a:solidFill>
                  <a:srgbClr val="A9B8AA"/>
                </a:solidFill>
                <a:latin typeface="Carlito"/>
                <a:ea typeface="Carlito"/>
                <a:cs typeface="Carlito"/>
              </a:rPr>
              <a:t>Instagram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FDEA7B5-267F-490B-AB93-866054D4F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714750"/>
            <a:ext cx="1428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454"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D8B98A"/>
                </a:solidFill>
                <a:latin typeface="Caladea"/>
                <a:ea typeface="Caladea"/>
                <a:cs typeface="Caladea"/>
              </a:defRPr>
            </a:pPr>
            <a:r>
              <a:rPr sz="3300" b="1">
                <a:solidFill>
                  <a:srgbClr val="D8B98A"/>
                </a:solidFill>
                <a:latin typeface="Caladea"/>
                <a:ea typeface="Caladea"/>
                <a:cs typeface="Caladea"/>
              </a:rPr>
              <a:t>29.2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1B6E38E-CFFA-4DFE-9883-9FF289C38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286250"/>
            <a:ext cx="142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A9B8AA"/>
                </a:solidFill>
                <a:latin typeface="Carlito"/>
                <a:ea typeface="Carlito"/>
                <a:cs typeface="Carlito"/>
              </a:defRPr>
            </a:pPr>
            <a:r>
              <a:rPr sz="1050" b="0">
                <a:solidFill>
                  <a:srgbClr val="A9B8AA"/>
                </a:solidFill>
                <a:latin typeface="Carlito"/>
                <a:ea typeface="Carlito"/>
                <a:cs typeface="Carlito"/>
              </a:rPr>
              <a:t>TikTok 18+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0FA97BA-0DA4-4770-9078-1F1931239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2000250"/>
            <a:ext cx="2286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5F1EA"/>
                </a:solidFill>
                <a:latin typeface="Carlito"/>
                <a:ea typeface="Carlito"/>
                <a:cs typeface="Carlito"/>
              </a:defRPr>
            </a:pPr>
            <a:r>
              <a:rPr sz="1500" b="1">
                <a:solidFill>
                  <a:srgbClr val="F5F1EA"/>
                </a:solidFill>
                <a:latin typeface="Carlito"/>
                <a:ea typeface="Carlito"/>
                <a:cs typeface="Carlito"/>
              </a:rPr>
              <a:t>España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D8B31E8-7F11-4A42-9229-4460EB9D4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2571750"/>
            <a:ext cx="1428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454"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D66B55"/>
                </a:solidFill>
                <a:latin typeface="Caladea"/>
                <a:ea typeface="Caladea"/>
                <a:cs typeface="Caladea"/>
              </a:defRPr>
            </a:pPr>
            <a:r>
              <a:rPr sz="3300" b="1">
                <a:solidFill>
                  <a:srgbClr val="D66B55"/>
                </a:solidFill>
                <a:latin typeface="Caladea"/>
                <a:ea typeface="Caladea"/>
                <a:cs typeface="Caladea"/>
              </a:rPr>
              <a:t>26.4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9B8FD1D-E9DA-4C6D-819D-59A80AED3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3143250"/>
            <a:ext cx="142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A9B8AA"/>
                </a:solidFill>
                <a:latin typeface="Carlito"/>
                <a:ea typeface="Carlito"/>
                <a:cs typeface="Carlito"/>
              </a:defRPr>
            </a:pPr>
            <a:r>
              <a:rPr sz="1050" b="0">
                <a:solidFill>
                  <a:srgbClr val="A9B8AA"/>
                </a:solidFill>
                <a:latin typeface="Carlito"/>
                <a:ea typeface="Carlito"/>
                <a:cs typeface="Carlito"/>
              </a:rPr>
              <a:t>Instagram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D9C2E3C-52C8-44BE-921F-E46FB6DC8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3714750"/>
            <a:ext cx="1428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454"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D8B98A"/>
                </a:solidFill>
                <a:latin typeface="Caladea"/>
                <a:ea typeface="Caladea"/>
                <a:cs typeface="Caladea"/>
              </a:defRPr>
            </a:pPr>
            <a:r>
              <a:rPr sz="3300" b="1">
                <a:solidFill>
                  <a:srgbClr val="D8B98A"/>
                </a:solidFill>
                <a:latin typeface="Caladea"/>
                <a:ea typeface="Caladea"/>
                <a:cs typeface="Caladea"/>
              </a:rPr>
              <a:t>20.9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0613576-A1CB-4882-8256-6F7A2A4B8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4286250"/>
            <a:ext cx="142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A9B8AA"/>
                </a:solidFill>
                <a:latin typeface="Carlito"/>
                <a:ea typeface="Carlito"/>
                <a:cs typeface="Carlito"/>
              </a:defRPr>
            </a:pPr>
            <a:r>
              <a:rPr sz="1050" b="0">
                <a:solidFill>
                  <a:srgbClr val="A9B8AA"/>
                </a:solidFill>
                <a:latin typeface="Carlito"/>
                <a:ea typeface="Carlito"/>
                <a:cs typeface="Carlito"/>
              </a:rPr>
              <a:t>TikTok 18+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4C38BF6-F08B-4B2A-BC26-5CCC95565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53100"/>
            <a:ext cx="9525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E6E2DC"/>
                </a:solidFill>
                <a:latin typeface="Carlito"/>
                <a:ea typeface="Carlito"/>
                <a:cs typeface="Carlito"/>
              </a:defRPr>
            </a:pPr>
            <a:r>
              <a:rPr sz="1125" b="0">
                <a:solidFill>
                  <a:srgbClr val="E6E2DC"/>
                </a:solidFill>
                <a:latin typeface="Carlito"/>
                <a:ea typeface="Carlito"/>
                <a:cs typeface="Carlito"/>
              </a:rPr>
              <a:t>Las cifras orientan la escala potencial. No representan personas únicas ni deben sumarse entre plataformas.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0B956C5-C9D4-4CF3-975F-98E93BC34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42862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3333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A9B8AA"/>
                </a:solidFill>
                <a:latin typeface="Carlito"/>
                <a:ea typeface="Carlito"/>
                <a:cs typeface="Carlito"/>
              </a:defRPr>
            </a:pPr>
            <a:r>
              <a:rPr sz="750" b="1">
                <a:solidFill>
                  <a:srgbClr val="A9B8AA"/>
                </a:solidFill>
                <a:latin typeface="Carlito"/>
                <a:ea typeface="Carlito"/>
                <a:cs typeface="Carlito"/>
              </a:rPr>
              <a:t>MONETIZA CON CLARA  ·  SISTEMA DE MARCA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C39C909-229F-4CA2-B8AE-E8A60E589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28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F5F1EA"/>
                </a:solidFill>
                <a:latin typeface="Carlito"/>
                <a:ea typeface="Carlito"/>
                <a:cs typeface="Carlito"/>
              </a:defRPr>
            </a:pPr>
            <a:r>
              <a:rPr sz="750" b="1">
                <a:solidFill>
                  <a:srgbClr val="F5F1EA"/>
                </a:solidFill>
                <a:latin typeface="Carlito"/>
                <a:ea typeface="Carlito"/>
                <a:cs typeface="Carlito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6456264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5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E2BCB2-6DB9-417E-A680-2940E5F9C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"/>
            <a:ext cx="904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66B55"/>
                </a:solidFill>
                <a:latin typeface="Carlito"/>
                <a:ea typeface="Carlito"/>
                <a:cs typeface="Carlito"/>
              </a:defRPr>
            </a:pPr>
            <a:r>
              <a:rPr sz="975" b="1">
                <a:solidFill>
                  <a:srgbClr val="D66B55"/>
                </a:solidFill>
                <a:latin typeface="Carlito"/>
                <a:ea typeface="Carlito"/>
                <a:cs typeface="Carlito"/>
              </a:rPr>
              <a:t>MARCA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D90CD7-A9E6-43C3-9679-8452384F9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"/>
            <a:ext cx="10572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17202A"/>
                </a:solidFill>
                <a:latin typeface="Caladea"/>
                <a:ea typeface="Caladea"/>
                <a:cs typeface="Caladea"/>
              </a:defRPr>
            </a:pPr>
            <a:r>
              <a:rPr sz="2700" b="1">
                <a:solidFill>
                  <a:srgbClr val="17202A"/>
                </a:solidFill>
                <a:latin typeface="Caladea"/>
                <a:ea typeface="Caladea"/>
                <a:cs typeface="Caladea"/>
              </a:rPr>
              <a:t>Posicionamiento y promesa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FA7142-2615-41B2-A988-D1D0DF87F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D66B55"/>
                </a:solidFill>
                <a:latin typeface="Carlito"/>
                <a:ea typeface="Carlito"/>
                <a:cs typeface="Carlito"/>
              </a:defRPr>
            </a:pPr>
            <a:r>
              <a:rPr sz="1125" b="1">
                <a:solidFill>
                  <a:srgbClr val="D66B55"/>
                </a:solidFill>
                <a:latin typeface="Carlito"/>
                <a:ea typeface="Carlito"/>
                <a:cs typeface="Carlito"/>
              </a:rPr>
              <a:t>Territorio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6F91D4-1554-4773-B946-1204AE238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47850"/>
            <a:ext cx="5905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7202A"/>
                </a:solidFill>
                <a:latin typeface="Caladea"/>
                <a:ea typeface="Caladea"/>
                <a:cs typeface="Caladea"/>
              </a:defRPr>
            </a:pPr>
            <a:r>
              <a:rPr sz="2250" b="1">
                <a:solidFill>
                  <a:srgbClr val="17202A"/>
                </a:solidFill>
                <a:latin typeface="Caladea"/>
                <a:ea typeface="Caladea"/>
                <a:cs typeface="Caladea"/>
              </a:rPr>
              <a:t>Monetización responsable en internet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535870-6DBC-4F0B-88B4-A03CAAACD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14625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D66B55"/>
                </a:solidFill>
                <a:latin typeface="Carlito"/>
                <a:ea typeface="Carlito"/>
                <a:cs typeface="Carlito"/>
              </a:defRPr>
            </a:pPr>
            <a:r>
              <a:rPr sz="1125" b="1">
                <a:solidFill>
                  <a:srgbClr val="D66B55"/>
                </a:solidFill>
                <a:latin typeface="Carlito"/>
                <a:ea typeface="Carlito"/>
                <a:cs typeface="Carlito"/>
              </a:rPr>
              <a:t>Promesa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430800-B3EF-4C19-8CBA-376839A92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38475"/>
            <a:ext cx="6191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7202A"/>
                </a:solidFill>
                <a:latin typeface="Caladea"/>
                <a:ea typeface="Caladea"/>
                <a:cs typeface="Caladea"/>
              </a:defRPr>
            </a:pPr>
            <a:r>
              <a:rPr sz="2250" b="1">
                <a:solidFill>
                  <a:srgbClr val="17202A"/>
                </a:solidFill>
                <a:latin typeface="Caladea"/>
                <a:ea typeface="Caladea"/>
                <a:cs typeface="Caladea"/>
              </a:rPr>
              <a:t>Elegir una ruta. Aprender lo necesario. Probar con criterio.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9CD2C3-7669-4391-930D-A8006B84D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38625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D66B55"/>
                </a:solidFill>
                <a:latin typeface="Carlito"/>
                <a:ea typeface="Carlito"/>
                <a:cs typeface="Carlito"/>
              </a:defRPr>
            </a:pPr>
            <a:r>
              <a:rPr sz="1125" b="1">
                <a:solidFill>
                  <a:srgbClr val="D66B55"/>
                </a:solidFill>
                <a:latin typeface="Carlito"/>
                <a:ea typeface="Carlito"/>
                <a:cs typeface="Carlito"/>
              </a:rPr>
              <a:t>Rol de Clara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9B0ADE-BD84-43DD-8278-4C9EAE3E6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62475"/>
            <a:ext cx="5905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468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7202A"/>
                </a:solidFill>
                <a:latin typeface="Caladea"/>
                <a:ea typeface="Caladea"/>
                <a:cs typeface="Caladea"/>
              </a:defRPr>
            </a:pPr>
            <a:r>
              <a:rPr sz="2250" b="1">
                <a:solidFill>
                  <a:srgbClr val="17202A"/>
                </a:solidFill>
                <a:latin typeface="Caladea"/>
                <a:ea typeface="Caladea"/>
                <a:cs typeface="Caladea"/>
              </a:rPr>
              <a:t>Comparar, explicar y acompañar decisiones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09D7C1-FFC1-4642-AFED-AF2D08A50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1381125"/>
            <a:ext cx="3714750" cy="400050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D66B55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8DF5C93-9D90-4AA7-99DB-DC41FAFAA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1857375"/>
            <a:ext cx="285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131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7202A"/>
                </a:solidFill>
                <a:latin typeface="Caladea"/>
                <a:ea typeface="Caladea"/>
                <a:cs typeface="Caladea"/>
              </a:defRPr>
            </a:pPr>
            <a:r>
              <a:rPr sz="2025" b="1">
                <a:solidFill>
                  <a:srgbClr val="17202A"/>
                </a:solidFill>
                <a:latin typeface="Caladea"/>
                <a:ea typeface="Caladea"/>
                <a:cs typeface="Caladea"/>
              </a:rPr>
              <a:t>La marca habla de monetización sin prometer dinero rápido.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FB64E04-FA18-4651-B676-60C04A8DE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3190875"/>
            <a:ext cx="2857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7202A"/>
                </a:solidFill>
                <a:latin typeface="Carlito"/>
                <a:ea typeface="Carlito"/>
                <a:cs typeface="Carlito"/>
              </a:defRPr>
            </a:pPr>
            <a:r>
              <a:rPr sz="1500" b="0">
                <a:solidFill>
                  <a:srgbClr val="17202A"/>
                </a:solidFill>
                <a:latin typeface="Carlito"/>
                <a:ea typeface="Carlito"/>
                <a:cs typeface="Carlito"/>
              </a:rPr>
              <a:t>Cada ruta explica qué se monetiza, qué exige, cuál es su riesgo y cómo probarla en pequeño.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BD3BDB-35F4-449F-A941-7A7431FEA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42862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3333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53606C"/>
                </a:solidFill>
                <a:latin typeface="Carlito"/>
                <a:ea typeface="Carlito"/>
                <a:cs typeface="Carlito"/>
              </a:defRPr>
            </a:pPr>
            <a:r>
              <a:rPr sz="750" b="1">
                <a:solidFill>
                  <a:srgbClr val="53606C"/>
                </a:solidFill>
                <a:latin typeface="Carlito"/>
                <a:ea typeface="Carlito"/>
                <a:cs typeface="Carlito"/>
              </a:rPr>
              <a:t>MONETIZA CON CLARA  ·  SISTEMA DE MARCA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4C03523-93C8-470B-9326-D4C50B627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28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17202A"/>
                </a:solidFill>
                <a:latin typeface="Carlito"/>
                <a:ea typeface="Carlito"/>
                <a:cs typeface="Carlito"/>
              </a:defRPr>
            </a:pPr>
            <a:r>
              <a:rPr sz="750" b="1">
                <a:solidFill>
                  <a:srgbClr val="17202A"/>
                </a:solidFill>
                <a:latin typeface="Carlito"/>
                <a:ea typeface="Carlito"/>
                <a:cs typeface="Carlito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94239589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5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228C393-7B91-4893-97B7-3E010401D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"/>
            <a:ext cx="904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66B55"/>
                </a:solidFill>
                <a:latin typeface="Carlito"/>
                <a:ea typeface="Carlito"/>
                <a:cs typeface="Carlito"/>
              </a:defRPr>
            </a:pPr>
            <a:r>
              <a:rPr sz="975" b="1">
                <a:solidFill>
                  <a:srgbClr val="D66B55"/>
                </a:solidFill>
                <a:latin typeface="Carlito"/>
                <a:ea typeface="Carlito"/>
                <a:cs typeface="Carlito"/>
              </a:rPr>
              <a:t>SISTEMA EDITORIAL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A50DD1-A975-4DE4-8F80-D592DE295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"/>
            <a:ext cx="10572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17202A"/>
                </a:solidFill>
                <a:latin typeface="Caladea"/>
                <a:ea typeface="Caladea"/>
                <a:cs typeface="Caladea"/>
              </a:defRPr>
            </a:pPr>
            <a:r>
              <a:rPr sz="2700" b="1">
                <a:solidFill>
                  <a:srgbClr val="17202A"/>
                </a:solidFill>
                <a:latin typeface="Caladea"/>
                <a:ea typeface="Caladea"/>
                <a:cs typeface="Caladea"/>
              </a:rPr>
              <a:t>Cuatro pilares de contenido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F0FFA6-93BC-4987-98CD-BECFE6064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28750"/>
            <a:ext cx="742950" cy="74295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D66B55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A674E4-5FC0-483F-868D-83A8FE023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28750"/>
            <a:ext cx="7429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17202A"/>
                </a:solidFill>
                <a:latin typeface="Caladea"/>
                <a:ea typeface="Caladea"/>
                <a:cs typeface="Caladea"/>
              </a:defRPr>
            </a:pPr>
            <a:r>
              <a:rPr sz="1950" b="1">
                <a:solidFill>
                  <a:srgbClr val="17202A"/>
                </a:solidFill>
                <a:latin typeface="Caladea"/>
                <a:ea typeface="Caladea"/>
                <a:cs typeface="Caladea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3B376D-754C-45A3-9F79-5E59EF04A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2125" y="1419225"/>
            <a:ext cx="4095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611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7202A"/>
                </a:solidFill>
                <a:latin typeface="Caladea"/>
                <a:ea typeface="Caladea"/>
                <a:cs typeface="Caladea"/>
              </a:defRPr>
            </a:pPr>
            <a:r>
              <a:rPr sz="1800" b="1">
                <a:solidFill>
                  <a:srgbClr val="17202A"/>
                </a:solidFill>
                <a:latin typeface="Caladea"/>
                <a:ea typeface="Caladea"/>
                <a:cs typeface="Caladea"/>
              </a:rPr>
              <a:t>Rutas de monetización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519249-2D81-4567-B166-FEE4DF2D9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2125" y="1800225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3606C"/>
                </a:solidFill>
                <a:latin typeface="Carlito"/>
                <a:ea typeface="Carlito"/>
                <a:cs typeface="Carlito"/>
              </a:defRPr>
            </a:pPr>
            <a:r>
              <a:rPr sz="1275" b="0">
                <a:solidFill>
                  <a:srgbClr val="53606C"/>
                </a:solidFill>
                <a:latin typeface="Carlito"/>
                <a:ea typeface="Carlito"/>
                <a:cs typeface="Carlito"/>
              </a:rPr>
              <a:t>Qué modelo encaja con cada punto de partida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2DCB43-CA3F-4160-B931-9A74E1159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742950" cy="74295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A9B8A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44E800-14CF-467E-9DB0-AACE83550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7429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17202A"/>
                </a:solidFill>
                <a:latin typeface="Caladea"/>
                <a:ea typeface="Caladea"/>
                <a:cs typeface="Caladea"/>
              </a:defRPr>
            </a:pPr>
            <a:r>
              <a:rPr sz="1950" b="1">
                <a:solidFill>
                  <a:srgbClr val="17202A"/>
                </a:solidFill>
                <a:latin typeface="Caladea"/>
                <a:ea typeface="Caladea"/>
                <a:cs typeface="Caladea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17F020-3F67-4AA9-8248-D78538DF5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2125" y="2562225"/>
            <a:ext cx="4095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611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7202A"/>
                </a:solidFill>
                <a:latin typeface="Caladea"/>
                <a:ea typeface="Caladea"/>
                <a:cs typeface="Caladea"/>
              </a:defRPr>
            </a:pPr>
            <a:r>
              <a:rPr sz="1800" b="1">
                <a:solidFill>
                  <a:srgbClr val="17202A"/>
                </a:solidFill>
                <a:latin typeface="Caladea"/>
                <a:ea typeface="Caladea"/>
                <a:cs typeface="Caladea"/>
              </a:rPr>
              <a:t>Habilidades que producen valor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36C55E-74B7-492A-BED1-F95A45F8D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2125" y="2943225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3606C"/>
                </a:solidFill>
                <a:latin typeface="Carlito"/>
                <a:ea typeface="Carlito"/>
                <a:cs typeface="Carlito"/>
              </a:defRPr>
            </a:pPr>
            <a:r>
              <a:rPr sz="1275" b="0">
                <a:solidFill>
                  <a:srgbClr val="53606C"/>
                </a:solidFill>
                <a:latin typeface="Carlito"/>
                <a:ea typeface="Carlito"/>
                <a:cs typeface="Carlito"/>
              </a:rPr>
              <a:t>Aprender para resolver problemas reales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BE8C0C0-F659-4E72-834F-217115F70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14750"/>
            <a:ext cx="742950" cy="74295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D8B98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8AE722-46CA-44C2-A9EF-11056D39D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14750"/>
            <a:ext cx="7429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17202A"/>
                </a:solidFill>
                <a:latin typeface="Caladea"/>
                <a:ea typeface="Caladea"/>
                <a:cs typeface="Caladea"/>
              </a:defRPr>
            </a:pPr>
            <a:r>
              <a:rPr sz="1950" b="1">
                <a:solidFill>
                  <a:srgbClr val="17202A"/>
                </a:solidFill>
                <a:latin typeface="Caladea"/>
                <a:ea typeface="Caladea"/>
                <a:cs typeface="Caladea"/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EF6DA7F-1FE3-44B9-83F8-BF1D6B225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2125" y="3705225"/>
            <a:ext cx="4095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611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7202A"/>
                </a:solidFill>
                <a:latin typeface="Caladea"/>
                <a:ea typeface="Caladea"/>
                <a:cs typeface="Caladea"/>
              </a:defRPr>
            </a:pPr>
            <a:r>
              <a:rPr sz="1800" b="1">
                <a:solidFill>
                  <a:srgbClr val="17202A"/>
                </a:solidFill>
                <a:latin typeface="Caladea"/>
                <a:ea typeface="Caladea"/>
                <a:cs typeface="Caladea"/>
              </a:rPr>
              <a:t>Oferta y validación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59B142-4AC2-43AD-BA66-6AE7899CE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2125" y="4086225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3606C"/>
                </a:solidFill>
                <a:latin typeface="Carlito"/>
                <a:ea typeface="Carlito"/>
                <a:cs typeface="Carlito"/>
              </a:defRPr>
            </a:pPr>
            <a:r>
              <a:rPr sz="1275" b="0">
                <a:solidFill>
                  <a:srgbClr val="53606C"/>
                </a:solidFill>
                <a:latin typeface="Carlito"/>
                <a:ea typeface="Carlito"/>
                <a:cs typeface="Carlito"/>
              </a:rPr>
              <a:t>Probar antes de invertir o escalar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C9B26B3-F6D8-40F9-A152-999207CA0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0"/>
            <a:ext cx="742950" cy="74295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17202A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1A8CA3-936D-4300-928B-CD27881E8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0"/>
            <a:ext cx="7429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F5F1EA"/>
                </a:solidFill>
                <a:latin typeface="Caladea"/>
                <a:ea typeface="Caladea"/>
                <a:cs typeface="Caladea"/>
              </a:defRPr>
            </a:pPr>
            <a:r>
              <a:rPr sz="1950" b="1">
                <a:solidFill>
                  <a:srgbClr val="F5F1EA"/>
                </a:solidFill>
                <a:latin typeface="Caladea"/>
                <a:ea typeface="Caladea"/>
                <a:cs typeface="Caladea"/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63A29F-9A6B-491E-8160-DD36D1E65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2125" y="4848225"/>
            <a:ext cx="4095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611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7202A"/>
                </a:solidFill>
                <a:latin typeface="Caladea"/>
                <a:ea typeface="Caladea"/>
                <a:cs typeface="Caladea"/>
              </a:defRPr>
            </a:pPr>
            <a:r>
              <a:rPr sz="1800" b="1">
                <a:solidFill>
                  <a:srgbClr val="17202A"/>
                </a:solidFill>
                <a:latin typeface="Caladea"/>
                <a:ea typeface="Caladea"/>
                <a:cs typeface="Caladea"/>
              </a:rPr>
              <a:t>Recursos transparentes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616DAF9-FCFC-438B-80F5-37909DAB0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2125" y="5229225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3606C"/>
                </a:solidFill>
                <a:latin typeface="Carlito"/>
                <a:ea typeface="Carlito"/>
                <a:cs typeface="Carlito"/>
              </a:defRPr>
            </a:pPr>
            <a:r>
              <a:rPr sz="1275" b="0">
                <a:solidFill>
                  <a:srgbClr val="53606C"/>
                </a:solidFill>
                <a:latin typeface="Carlito"/>
                <a:ea typeface="Carlito"/>
                <a:cs typeface="Carlito"/>
              </a:rPr>
              <a:t>Comparar herramientas y cursos con criterios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A04E728-0254-45EF-89EB-85D281B47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1714500"/>
            <a:ext cx="2190750" cy="2857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6E2DC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66A8F13-4CDB-4C98-A612-1A33588B4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000250"/>
            <a:ext cx="219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5400" b="1">
                <a:solidFill>
                  <a:srgbClr val="D66B55"/>
                </a:solidFill>
                <a:latin typeface="Caladea"/>
                <a:ea typeface="Caladea"/>
                <a:cs typeface="Caladea"/>
              </a:defRPr>
            </a:pPr>
            <a:r>
              <a:rPr sz="5400" b="1">
                <a:solidFill>
                  <a:srgbClr val="D66B55"/>
                </a:solidFill>
                <a:latin typeface="Caladea"/>
                <a:ea typeface="Caladea"/>
                <a:cs typeface="Caladea"/>
              </a:rPr>
              <a:t>1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D41FB28-B119-4F07-A5E9-E0171544A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3143250"/>
            <a:ext cx="1619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17202A"/>
                </a:solidFill>
                <a:latin typeface="Caladea"/>
                <a:ea typeface="Caladea"/>
                <a:cs typeface="Caladea"/>
              </a:defRPr>
            </a:pPr>
            <a:r>
              <a:rPr sz="1950" b="1">
                <a:solidFill>
                  <a:srgbClr val="17202A"/>
                </a:solidFill>
                <a:latin typeface="Caladea"/>
                <a:ea typeface="Caladea"/>
                <a:cs typeface="Caladea"/>
              </a:rPr>
              <a:t>idea útil</a:t>
            </a:r>
          </a:p>
          <a:p xmlns:a="http://schemas.openxmlformats.org/drawingml/2006/main">
            <a:pPr algn="ctr">
              <a:defRPr sz="1950" b="1">
                <a:solidFill>
                  <a:srgbClr val="17202A"/>
                </a:solidFill>
                <a:latin typeface="Caladea"/>
                <a:ea typeface="Caladea"/>
                <a:cs typeface="Caladea"/>
              </a:defRPr>
            </a:pPr>
            <a:r>
              <a:rPr sz="1950" b="1">
                <a:solidFill>
                  <a:srgbClr val="17202A"/>
                </a:solidFill>
                <a:latin typeface="Caladea"/>
                <a:ea typeface="Caladea"/>
                <a:cs typeface="Caladea"/>
              </a:rPr>
              <a:t>por pieza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0A34F33-29A0-4D18-A88E-A7FB08A94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42862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3333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53606C"/>
                </a:solidFill>
                <a:latin typeface="Carlito"/>
                <a:ea typeface="Carlito"/>
                <a:cs typeface="Carlito"/>
              </a:defRPr>
            </a:pPr>
            <a:r>
              <a:rPr sz="750" b="1">
                <a:solidFill>
                  <a:srgbClr val="53606C"/>
                </a:solidFill>
                <a:latin typeface="Carlito"/>
                <a:ea typeface="Carlito"/>
                <a:cs typeface="Carlito"/>
              </a:rPr>
              <a:t>MONETIZA CON CLARA  ·  SISTEMA DE MARCA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36B98E3-DFCE-420E-9359-227C7E0CF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28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17202A"/>
                </a:solidFill>
                <a:latin typeface="Carlito"/>
                <a:ea typeface="Carlito"/>
                <a:cs typeface="Carlito"/>
              </a:defRPr>
            </a:pPr>
            <a:r>
              <a:rPr sz="750" b="1">
                <a:solidFill>
                  <a:srgbClr val="17202A"/>
                </a:solidFill>
                <a:latin typeface="Carlito"/>
                <a:ea typeface="Carlito"/>
                <a:cs typeface="Carlito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45227746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A9B8A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34D6DB2-8E09-4C0F-9D58-376CE89F1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9906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17202A"/>
                </a:solidFill>
                <a:latin typeface="Caladea"/>
                <a:ea typeface="Caladea"/>
                <a:cs typeface="Caladea"/>
              </a:defRPr>
            </a:pPr>
            <a:r>
              <a:rPr sz="2700" b="1">
                <a:solidFill>
                  <a:srgbClr val="17202A"/>
                </a:solidFill>
                <a:latin typeface="Caladea"/>
                <a:ea typeface="Caladea"/>
                <a:cs typeface="Caladea"/>
              </a:rPr>
              <a:t>Cómo debe sonar Clara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185F7B-BAB6-4BC6-A00B-30B430968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76375"/>
            <a:ext cx="5143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7202A"/>
                </a:solidFill>
                <a:latin typeface="Caladea"/>
                <a:ea typeface="Caladea"/>
                <a:cs typeface="Caladea"/>
              </a:defRPr>
            </a:pPr>
            <a:r>
              <a:rPr sz="2250" b="1">
                <a:solidFill>
                  <a:srgbClr val="17202A"/>
                </a:solidFill>
                <a:latin typeface="Caladea"/>
                <a:ea typeface="Caladea"/>
                <a:cs typeface="Caladea"/>
              </a:rPr>
              <a:t>Clara, directa y prudente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8443D4-7C90-40CC-B23B-C67201CEA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43125"/>
            <a:ext cx="5572125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7202A"/>
                </a:solidFill>
                <a:latin typeface="Carlito"/>
                <a:ea typeface="Carlito"/>
                <a:cs typeface="Carlito"/>
              </a:defRPr>
            </a:pPr>
            <a:r>
              <a:rPr sz="1725" b="0">
                <a:solidFill>
                  <a:srgbClr val="17202A"/>
                </a:solidFill>
                <a:latin typeface="Carlito"/>
                <a:ea typeface="Carlito"/>
                <a:cs typeface="Carlito"/>
              </a:rPr>
              <a:t>Explica sin presumir. Aclara límites. Habla como una persona que acompaña una decisión, no como una plataforma que empuja una venta.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26A331-5A86-49DE-ACDF-A6588B637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1381125"/>
            <a:ext cx="4000500" cy="4000500"/>
          </a:xfrm>
          <a:prstGeom xmlns:a="http://schemas.openxmlformats.org/drawingml/2006/main" prst="roundRect">
            <a:avLst>
              <a:gd name="adj" fmla="val 6190"/>
            </a:avLst>
          </a:prstGeom>
          <a:solidFill xmlns:a="http://schemas.openxmlformats.org/drawingml/2006/main">
            <a:srgbClr val="F5F1EA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944A26-037B-4B0B-B256-40EA53EB1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1762125"/>
            <a:ext cx="666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66B55"/>
                </a:solidFill>
                <a:latin typeface="Carlito"/>
                <a:ea typeface="Carlito"/>
                <a:cs typeface="Carlito"/>
              </a:defRPr>
            </a:pPr>
            <a:r>
              <a:rPr sz="900" b="1">
                <a:solidFill>
                  <a:srgbClr val="D66B55"/>
                </a:solidFill>
                <a:latin typeface="Carlito"/>
                <a:ea typeface="Carlito"/>
                <a:cs typeface="Carlito"/>
              </a:rPr>
              <a:t>SÍ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4FC627-5C91-4402-AFC2-D3613AF15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1685925"/>
            <a:ext cx="2381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7202A"/>
                </a:solidFill>
                <a:latin typeface="Carlito"/>
                <a:ea typeface="Carlito"/>
                <a:cs typeface="Carlito"/>
              </a:defRPr>
            </a:pPr>
            <a:r>
              <a:rPr sz="1350" b="1">
                <a:solidFill>
                  <a:srgbClr val="17202A"/>
                </a:solidFill>
                <a:latin typeface="Carlito"/>
                <a:ea typeface="Carlito"/>
                <a:cs typeface="Carlito"/>
              </a:rPr>
              <a:t>“Esta ruta puede encajarte si...”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BCF2D2-C1CC-4C17-B542-52FF97E83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2600325"/>
            <a:ext cx="666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66B55"/>
                </a:solidFill>
                <a:latin typeface="Carlito"/>
                <a:ea typeface="Carlito"/>
                <a:cs typeface="Carlito"/>
              </a:defRPr>
            </a:pPr>
            <a:r>
              <a:rPr sz="900" b="1">
                <a:solidFill>
                  <a:srgbClr val="D66B55"/>
                </a:solidFill>
                <a:latin typeface="Carlito"/>
                <a:ea typeface="Carlito"/>
                <a:cs typeface="Carlito"/>
              </a:rPr>
              <a:t>SÍ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987C94-D95D-4EEB-8988-60BB3FB22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24125"/>
            <a:ext cx="2381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7202A"/>
                </a:solidFill>
                <a:latin typeface="Carlito"/>
                <a:ea typeface="Carlito"/>
                <a:cs typeface="Carlito"/>
              </a:defRPr>
            </a:pPr>
            <a:r>
              <a:rPr sz="1350" b="1">
                <a:solidFill>
                  <a:srgbClr val="17202A"/>
                </a:solidFill>
                <a:latin typeface="Carlito"/>
                <a:ea typeface="Carlito"/>
                <a:cs typeface="Carlito"/>
              </a:rPr>
              <a:t>“Prueba una oferta pequeña.”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E4B446-426E-4F88-9554-D9441A2DB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3438525"/>
            <a:ext cx="666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53606C"/>
                </a:solidFill>
                <a:latin typeface="Carlito"/>
                <a:ea typeface="Carlito"/>
                <a:cs typeface="Carlito"/>
              </a:defRPr>
            </a:pPr>
            <a:r>
              <a:rPr sz="900" b="1">
                <a:solidFill>
                  <a:srgbClr val="53606C"/>
                </a:solidFill>
                <a:latin typeface="Carlito"/>
                <a:ea typeface="Carlito"/>
                <a:cs typeface="Carlito"/>
              </a:rPr>
              <a:t>EVITAR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77D23C-D220-47F8-AB40-4207A0D6E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362325"/>
            <a:ext cx="2381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7202A"/>
                </a:solidFill>
                <a:latin typeface="Carlito"/>
                <a:ea typeface="Carlito"/>
                <a:cs typeface="Carlito"/>
              </a:defRPr>
            </a:pPr>
            <a:r>
              <a:rPr sz="1350" b="1">
                <a:solidFill>
                  <a:srgbClr val="17202A"/>
                </a:solidFill>
                <a:latin typeface="Carlito"/>
                <a:ea typeface="Carlito"/>
                <a:cs typeface="Carlito"/>
              </a:rPr>
              <a:t>“Esto te hará rico.”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470BCB-CD74-4C7B-A7A4-F5EE4C6AA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4276725"/>
            <a:ext cx="666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53606C"/>
                </a:solidFill>
                <a:latin typeface="Carlito"/>
                <a:ea typeface="Carlito"/>
                <a:cs typeface="Carlito"/>
              </a:defRPr>
            </a:pPr>
            <a:r>
              <a:rPr sz="900" b="1">
                <a:solidFill>
                  <a:srgbClr val="53606C"/>
                </a:solidFill>
                <a:latin typeface="Carlito"/>
                <a:ea typeface="Carlito"/>
                <a:cs typeface="Carlito"/>
              </a:rPr>
              <a:t>EVITAR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A412C5-3CF7-488F-B164-BDC02C881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00525"/>
            <a:ext cx="2381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7202A"/>
                </a:solidFill>
                <a:latin typeface="Carlito"/>
                <a:ea typeface="Carlito"/>
                <a:cs typeface="Carlito"/>
              </a:defRPr>
            </a:pPr>
            <a:r>
              <a:rPr sz="1350" b="1">
                <a:solidFill>
                  <a:srgbClr val="17202A"/>
                </a:solidFill>
                <a:latin typeface="Carlito"/>
                <a:ea typeface="Carlito"/>
                <a:cs typeface="Carlito"/>
              </a:rPr>
              <a:t>“Genera ingresos sin esfuerzo.”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6FF6B4-9FE2-4C21-8E3D-261324B7F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42862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3333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53606C"/>
                </a:solidFill>
                <a:latin typeface="Carlito"/>
                <a:ea typeface="Carlito"/>
                <a:cs typeface="Carlito"/>
              </a:defRPr>
            </a:pPr>
            <a:r>
              <a:rPr sz="750" b="1">
                <a:solidFill>
                  <a:srgbClr val="53606C"/>
                </a:solidFill>
                <a:latin typeface="Carlito"/>
                <a:ea typeface="Carlito"/>
                <a:cs typeface="Carlito"/>
              </a:rPr>
              <a:t>MONETIZA CON CLARA  ·  SISTEMA DE MARCA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BB4AB78-7A64-45EC-9658-A8DC0E123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28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17202A"/>
                </a:solidFill>
                <a:latin typeface="Carlito"/>
                <a:ea typeface="Carlito"/>
                <a:cs typeface="Carlito"/>
              </a:defRPr>
            </a:pPr>
            <a:r>
              <a:rPr sz="750" b="1">
                <a:solidFill>
                  <a:srgbClr val="17202A"/>
                </a:solidFill>
                <a:latin typeface="Carlito"/>
                <a:ea typeface="Carlito"/>
                <a:cs typeface="Carlito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20591727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5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B9AE18F-B851-4131-BE2F-410B63887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"/>
            <a:ext cx="904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66B55"/>
                </a:solidFill>
                <a:latin typeface="Carlito"/>
                <a:ea typeface="Carlito"/>
                <a:cs typeface="Carlito"/>
              </a:defRPr>
            </a:pPr>
            <a:r>
              <a:rPr sz="975" b="1">
                <a:solidFill>
                  <a:srgbClr val="D66B55"/>
                </a:solidFill>
                <a:latin typeface="Carlito"/>
                <a:ea typeface="Carlito"/>
                <a:cs typeface="Carlito"/>
              </a:rPr>
              <a:t>SISTEMA DE MARCA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027158-DAA4-4D33-9A24-8763A8C68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"/>
            <a:ext cx="10572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17202A"/>
                </a:solidFill>
                <a:latin typeface="Caladea"/>
                <a:ea typeface="Caladea"/>
                <a:cs typeface="Caladea"/>
              </a:defRPr>
            </a:pPr>
            <a:r>
              <a:rPr sz="2700" b="1">
                <a:solidFill>
                  <a:srgbClr val="17202A"/>
                </a:solidFill>
                <a:latin typeface="Caladea"/>
                <a:ea typeface="Caladea"/>
                <a:cs typeface="Caladea"/>
              </a:rPr>
              <a:t>Identidad visual</a:t>
            </a:r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f4bb7d67184e6f"/>
          <a:stretch xmlns:a="http://schemas.openxmlformats.org/drawingml/2006/main"/>
        </p:blipFill>
        <p:spPr>
          <a:xfrm xmlns:a="http://schemas.openxmlformats.org/drawingml/2006/main">
            <a:off x="685800" y="1441979"/>
            <a:ext cx="4762500" cy="1164167"/>
          </a:xfrm>
          <a:prstGeom xmlns:a="http://schemas.openxmlformats.org/drawingml/2006/main" prst="rect">
            <a:avLst/>
          </a:prstGeom>
        </p:spPr>
      </p:pic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70d1209ad348fc"/>
          <a:stretch xmlns:a="http://schemas.openxmlformats.org/drawingml/2006/main"/>
        </p:blipFill>
        <p:spPr>
          <a:xfrm xmlns:a="http://schemas.openxmlformats.org/drawingml/2006/main">
            <a:off x="8191500" y="1285875"/>
            <a:ext cx="1952625" cy="195262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BC4D9B-5887-4B88-9698-98BA9905B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57625"/>
            <a:ext cx="1143000" cy="1143000"/>
          </a:xfrm>
          <a:prstGeom xmlns:a="http://schemas.openxmlformats.org/drawingml/2006/main" prst="roundRect">
            <a:avLst>
              <a:gd name="adj" fmla="val 15000"/>
            </a:avLst>
          </a:prstGeom>
          <a:solidFill xmlns:a="http://schemas.openxmlformats.org/drawingml/2006/main">
            <a:srgbClr val="17202A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C1A6F7-A1F5-48F5-A9AD-E347CDD2E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95875"/>
            <a:ext cx="114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7619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17202A"/>
                </a:solidFill>
                <a:latin typeface="Carlito"/>
                <a:ea typeface="Carlito"/>
                <a:cs typeface="Carlito"/>
              </a:defRPr>
            </a:pPr>
            <a:r>
              <a:rPr sz="1050" b="1">
                <a:solidFill>
                  <a:srgbClr val="17202A"/>
                </a:solidFill>
                <a:latin typeface="Carlito"/>
                <a:ea typeface="Carlito"/>
                <a:cs typeface="Carlito"/>
              </a:rPr>
              <a:t>Ink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3E0BE1-C5AE-4CDF-9026-05CF82FFD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2175" y="3857625"/>
            <a:ext cx="1143000" cy="1143000"/>
          </a:xfrm>
          <a:prstGeom xmlns:a="http://schemas.openxmlformats.org/drawingml/2006/main" prst="roundRect">
            <a:avLst>
              <a:gd name="adj" fmla="val 15000"/>
            </a:avLst>
          </a:prstGeom>
          <a:solidFill xmlns:a="http://schemas.openxmlformats.org/drawingml/2006/main">
            <a:srgbClr val="F5F1EA"/>
          </a:solidFill>
          <a:ln xmlns:a="http://schemas.openxmlformats.org/drawingml/2006/main" w="9525">
            <a:solidFill>
              <a:srgbClr val="E6E2DC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6C1D84-03AE-4C1E-B829-ED9068FAB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2175" y="5095875"/>
            <a:ext cx="114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7619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17202A"/>
                </a:solidFill>
                <a:latin typeface="Carlito"/>
                <a:ea typeface="Carlito"/>
                <a:cs typeface="Carlito"/>
              </a:defRPr>
            </a:pPr>
            <a:r>
              <a:rPr sz="1050" b="1">
                <a:solidFill>
                  <a:srgbClr val="17202A"/>
                </a:solidFill>
                <a:latin typeface="Carlito"/>
                <a:ea typeface="Carlito"/>
                <a:cs typeface="Carlito"/>
              </a:rPr>
              <a:t>Marfil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5AD6A5-8EF0-41A4-8B5E-38C435935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3857625"/>
            <a:ext cx="1143000" cy="1143000"/>
          </a:xfrm>
          <a:prstGeom xmlns:a="http://schemas.openxmlformats.org/drawingml/2006/main" prst="roundRect">
            <a:avLst>
              <a:gd name="adj" fmla="val 15000"/>
            </a:avLst>
          </a:prstGeom>
          <a:solidFill xmlns:a="http://schemas.openxmlformats.org/drawingml/2006/main">
            <a:srgbClr val="D66B55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E0917A-98AD-4163-B2B9-071F0AEF9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5095875"/>
            <a:ext cx="114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7619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17202A"/>
                </a:solidFill>
                <a:latin typeface="Carlito"/>
                <a:ea typeface="Carlito"/>
                <a:cs typeface="Carlito"/>
              </a:defRPr>
            </a:pPr>
            <a:r>
              <a:rPr sz="1050" b="1">
                <a:solidFill>
                  <a:srgbClr val="17202A"/>
                </a:solidFill>
                <a:latin typeface="Carlito"/>
                <a:ea typeface="Carlito"/>
                <a:cs typeface="Carlito"/>
              </a:rPr>
              <a:t>Terracota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3BA639-1DED-4A2B-A1A7-DFE36C261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4925" y="3857625"/>
            <a:ext cx="1143000" cy="1143000"/>
          </a:xfrm>
          <a:prstGeom xmlns:a="http://schemas.openxmlformats.org/drawingml/2006/main" prst="roundRect">
            <a:avLst>
              <a:gd name="adj" fmla="val 15000"/>
            </a:avLst>
          </a:prstGeom>
          <a:solidFill xmlns:a="http://schemas.openxmlformats.org/drawingml/2006/main">
            <a:srgbClr val="A9B8A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F765778-9599-4D33-B6CD-86FCE4180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4925" y="5095875"/>
            <a:ext cx="114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7619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17202A"/>
                </a:solidFill>
                <a:latin typeface="Carlito"/>
                <a:ea typeface="Carlito"/>
                <a:cs typeface="Carlito"/>
              </a:defRPr>
            </a:pPr>
            <a:r>
              <a:rPr sz="1050" b="1">
                <a:solidFill>
                  <a:srgbClr val="17202A"/>
                </a:solidFill>
                <a:latin typeface="Carlito"/>
                <a:ea typeface="Carlito"/>
                <a:cs typeface="Carlito"/>
              </a:rPr>
              <a:t>Salvia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D685EA-EE16-43AC-9AA8-CCB784FD9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57625"/>
            <a:ext cx="1143000" cy="1143000"/>
          </a:xfrm>
          <a:prstGeom xmlns:a="http://schemas.openxmlformats.org/drawingml/2006/main" prst="roundRect">
            <a:avLst>
              <a:gd name="adj" fmla="val 15000"/>
            </a:avLst>
          </a:prstGeom>
          <a:solidFill xmlns:a="http://schemas.openxmlformats.org/drawingml/2006/main">
            <a:srgbClr val="D8B98A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EB8566-E140-4E72-A323-8B71FC961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5095875"/>
            <a:ext cx="114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7619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17202A"/>
                </a:solidFill>
                <a:latin typeface="Carlito"/>
                <a:ea typeface="Carlito"/>
                <a:cs typeface="Carlito"/>
              </a:defRPr>
            </a:pPr>
            <a:r>
              <a:rPr sz="1050" b="1">
                <a:solidFill>
                  <a:srgbClr val="17202A"/>
                </a:solidFill>
                <a:latin typeface="Carlito"/>
                <a:ea typeface="Carlito"/>
                <a:cs typeface="Carlito"/>
              </a:rPr>
              <a:t>Arena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F141955-9689-4626-B28A-C221EA00F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3857625"/>
            <a:ext cx="1143000" cy="1143000"/>
          </a:xfrm>
          <a:prstGeom xmlns:a="http://schemas.openxmlformats.org/drawingml/2006/main" prst="roundRect">
            <a:avLst>
              <a:gd name="adj" fmla="val 15000"/>
            </a:avLst>
          </a:prstGeom>
          <a:solidFill xmlns:a="http://schemas.openxmlformats.org/drawingml/2006/main">
            <a:srgbClr val="E6E2D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962CB1B-B241-4C1B-B2E0-07038F19C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5095875"/>
            <a:ext cx="114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7619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17202A"/>
                </a:solidFill>
                <a:latin typeface="Carlito"/>
                <a:ea typeface="Carlito"/>
                <a:cs typeface="Carlito"/>
              </a:defRPr>
            </a:pPr>
            <a:r>
              <a:rPr sz="1050" b="1">
                <a:solidFill>
                  <a:srgbClr val="17202A"/>
                </a:solidFill>
                <a:latin typeface="Carlito"/>
                <a:ea typeface="Carlito"/>
                <a:cs typeface="Carlito"/>
              </a:rPr>
              <a:t>Nube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CB3AAD2-1576-4594-BB09-7B4CE89B7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67375"/>
            <a:ext cx="428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444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7202A"/>
                </a:solidFill>
                <a:latin typeface="Caladea"/>
                <a:ea typeface="Caladea"/>
                <a:cs typeface="Caladea"/>
              </a:defRPr>
            </a:pPr>
            <a:r>
              <a:rPr sz="1350" b="1">
                <a:solidFill>
                  <a:srgbClr val="17202A"/>
                </a:solidFill>
                <a:latin typeface="Caladea"/>
                <a:ea typeface="Caladea"/>
                <a:cs typeface="Caladea"/>
              </a:rPr>
              <a:t>Titulares: Caladea / DM Serif Display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4251066-6A38-456F-A899-0DD70F620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667375"/>
            <a:ext cx="438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444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53606C"/>
                </a:solidFill>
                <a:latin typeface="Carlito"/>
                <a:ea typeface="Carlito"/>
                <a:cs typeface="Carlito"/>
              </a:defRPr>
            </a:pPr>
            <a:r>
              <a:rPr sz="1350" b="1">
                <a:solidFill>
                  <a:srgbClr val="53606C"/>
                </a:solidFill>
                <a:latin typeface="Carlito"/>
                <a:ea typeface="Carlito"/>
                <a:cs typeface="Carlito"/>
              </a:rPr>
              <a:t>Texto y subtítulos: Carlito / Manrope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649FA75-497F-4DE7-B492-C5BB822FD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42862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3333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53606C"/>
                </a:solidFill>
                <a:latin typeface="Carlito"/>
                <a:ea typeface="Carlito"/>
                <a:cs typeface="Carlito"/>
              </a:defRPr>
            </a:pPr>
            <a:r>
              <a:rPr sz="750" b="1">
                <a:solidFill>
                  <a:srgbClr val="53606C"/>
                </a:solidFill>
                <a:latin typeface="Carlito"/>
                <a:ea typeface="Carlito"/>
                <a:cs typeface="Carlito"/>
              </a:rPr>
              <a:t>MONETIZA CON CLARA  ·  SISTEMA DE MARCA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CD38F4D-D259-4A50-8084-5ED44E58D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28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17202A"/>
                </a:solidFill>
                <a:latin typeface="Carlito"/>
                <a:ea typeface="Carlito"/>
                <a:cs typeface="Carlito"/>
              </a:defRPr>
            </a:pPr>
            <a:r>
              <a:rPr sz="750" b="1">
                <a:solidFill>
                  <a:srgbClr val="17202A"/>
                </a:solidFill>
                <a:latin typeface="Carlito"/>
                <a:ea typeface="Carlito"/>
                <a:cs typeface="Carlito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59553459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1720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237DC8-3A50-489B-B417-E8B3907B0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8625"/>
            <a:ext cx="5715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F5F1EA"/>
                </a:solidFill>
                <a:latin typeface="Caladea"/>
                <a:ea typeface="Caladea"/>
                <a:cs typeface="Caladea"/>
              </a:defRPr>
            </a:pPr>
            <a:r>
              <a:rPr sz="2700" b="1">
                <a:solidFill>
                  <a:srgbClr val="F5F1EA"/>
                </a:solidFill>
                <a:latin typeface="Caladea"/>
                <a:ea typeface="Caladea"/>
                <a:cs typeface="Caladea"/>
              </a:rPr>
              <a:t>Dirección fotográfica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073516839a41e6"/>
          <a:srcRect xmlns:a="http://schemas.openxmlformats.org/drawingml/2006/main" l="3791" t="0" r="379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1238250"/>
            <a:ext cx="7429500" cy="4524375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E3D5AA-9740-4B58-9DC0-AD5823272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16192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5F1EA"/>
                </a:solidFill>
                <a:latin typeface="Caladea"/>
                <a:ea typeface="Caladea"/>
                <a:cs typeface="Caladea"/>
              </a:defRPr>
            </a:pPr>
            <a:r>
              <a:rPr sz="1650" b="1">
                <a:solidFill>
                  <a:srgbClr val="F5F1EA"/>
                </a:solidFill>
                <a:latin typeface="Caladea"/>
                <a:ea typeface="Caladea"/>
                <a:cs typeface="Caladea"/>
              </a:rPr>
              <a:t>Luz natural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C2A1F9-03F5-4002-888F-EA9DCEC63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028825"/>
            <a:ext cx="2381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E6E2DC"/>
                </a:solidFill>
                <a:latin typeface="Carlito"/>
                <a:ea typeface="Carlito"/>
                <a:cs typeface="Carlito"/>
              </a:defRPr>
            </a:pPr>
            <a:r>
              <a:rPr sz="1350" b="0">
                <a:solidFill>
                  <a:srgbClr val="E6E2DC"/>
                </a:solidFill>
                <a:latin typeface="Carlito"/>
                <a:ea typeface="Carlito"/>
                <a:cs typeface="Carlito"/>
              </a:rPr>
              <a:t>Espacios reales, fondos limpios y objetos de trabajo.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AC74F0-67E7-4850-8734-70D9EFA40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432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5F1EA"/>
                </a:solidFill>
                <a:latin typeface="Caladea"/>
                <a:ea typeface="Caladea"/>
                <a:cs typeface="Caladea"/>
              </a:defRPr>
            </a:pPr>
            <a:r>
              <a:rPr sz="1650" b="1">
                <a:solidFill>
                  <a:srgbClr val="F5F1EA"/>
                </a:solidFill>
                <a:latin typeface="Caladea"/>
                <a:ea typeface="Caladea"/>
                <a:cs typeface="Caladea"/>
              </a:rPr>
              <a:t>Rostro real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69685C-D6F6-4ED2-97DD-615AAC9E7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552825"/>
            <a:ext cx="2381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E6E2DC"/>
                </a:solidFill>
                <a:latin typeface="Carlito"/>
                <a:ea typeface="Carlito"/>
                <a:cs typeface="Carlito"/>
              </a:defRPr>
            </a:pPr>
            <a:r>
              <a:rPr sz="1350" b="0">
                <a:solidFill>
                  <a:srgbClr val="E6E2DC"/>
                </a:solidFill>
                <a:latin typeface="Carlito"/>
                <a:ea typeface="Carlito"/>
                <a:cs typeface="Carlito"/>
              </a:rPr>
              <a:t>El avatar y las fotos principales deben usar imágenes reales de Clara.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7B0716-66EA-4033-AAE2-1E563F2C2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76250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5F1EA"/>
                </a:solidFill>
                <a:latin typeface="Caladea"/>
                <a:ea typeface="Caladea"/>
                <a:cs typeface="Caladea"/>
              </a:defRPr>
            </a:pPr>
            <a:r>
              <a:rPr sz="1650" b="1">
                <a:solidFill>
                  <a:srgbClr val="F5F1EA"/>
                </a:solidFill>
                <a:latin typeface="Caladea"/>
                <a:ea typeface="Caladea"/>
                <a:cs typeface="Caladea"/>
              </a:rPr>
              <a:t>Sin clichés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3D8144-5890-4A53-9913-8C56B8BAE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5172075"/>
            <a:ext cx="2381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E6E2DC"/>
                </a:solidFill>
                <a:latin typeface="Carlito"/>
                <a:ea typeface="Carlito"/>
                <a:cs typeface="Carlito"/>
              </a:defRPr>
            </a:pPr>
            <a:r>
              <a:rPr sz="1350" b="0">
                <a:solidFill>
                  <a:srgbClr val="E6E2DC"/>
                </a:solidFill>
                <a:latin typeface="Carlito"/>
                <a:ea typeface="Carlito"/>
                <a:cs typeface="Carlito"/>
              </a:rPr>
              <a:t>Nada de dinero, lujo ni resultados fabricados.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68EFD9-3471-4BBB-A487-E7733F8A7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42862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3333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A9B8AA"/>
                </a:solidFill>
                <a:latin typeface="Carlito"/>
                <a:ea typeface="Carlito"/>
                <a:cs typeface="Carlito"/>
              </a:defRPr>
            </a:pPr>
            <a:r>
              <a:rPr sz="750" b="1">
                <a:solidFill>
                  <a:srgbClr val="A9B8AA"/>
                </a:solidFill>
                <a:latin typeface="Carlito"/>
                <a:ea typeface="Carlito"/>
                <a:cs typeface="Carlito"/>
              </a:rPr>
              <a:t>MONETIZA CON CLARA  ·  SISTEMA DE MARCA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0E039A-6481-4C07-B631-976A7317E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28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F5F1EA"/>
                </a:solidFill>
                <a:latin typeface="Carlito"/>
                <a:ea typeface="Carlito"/>
                <a:cs typeface="Carlito"/>
              </a:defRPr>
            </a:pPr>
            <a:r>
              <a:rPr sz="750" b="1">
                <a:solidFill>
                  <a:srgbClr val="F5F1EA"/>
                </a:solidFill>
                <a:latin typeface="Carlito"/>
                <a:ea typeface="Carlito"/>
                <a:cs typeface="Carlito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89498439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5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6972C9B-B451-43D9-BA33-BDCAD5A85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"/>
            <a:ext cx="904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66B55"/>
                </a:solidFill>
                <a:latin typeface="Carlito"/>
                <a:ea typeface="Carlito"/>
                <a:cs typeface="Carlito"/>
              </a:defRPr>
            </a:pPr>
            <a:r>
              <a:rPr sz="975" b="1">
                <a:solidFill>
                  <a:srgbClr val="D66B55"/>
                </a:solidFill>
                <a:latin typeface="Carlito"/>
                <a:ea typeface="Carlito"/>
                <a:cs typeface="Carlito"/>
              </a:rPr>
              <a:t>INSTAGRAM COMO BASE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C532BA-EBCC-48F9-99BA-C67C7697A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"/>
            <a:ext cx="10572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17202A"/>
                </a:solidFill>
                <a:latin typeface="Caladea"/>
                <a:ea typeface="Caladea"/>
                <a:cs typeface="Caladea"/>
              </a:defRPr>
            </a:pPr>
            <a:r>
              <a:rPr sz="2700" b="1">
                <a:solidFill>
                  <a:srgbClr val="17202A"/>
                </a:solidFill>
                <a:latin typeface="Caladea"/>
                <a:ea typeface="Caladea"/>
                <a:cs typeface="Caladea"/>
              </a:rPr>
              <a:t>Perfiles preparados para conversión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FA1B3A-6926-4B6B-B2A6-7976900CB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5619750" cy="3905250"/>
          </a:xfrm>
          <a:prstGeom xmlns:a="http://schemas.openxmlformats.org/drawingml/2006/main" prst="roundRect">
            <a:avLst>
              <a:gd name="adj" fmla="val 634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6E2DC"/>
            </a:solidFill>
          </a:ln>
        </p:spPr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de7e74c017479b"/>
          <a:stretch xmlns:a="http://schemas.openxmlformats.org/drawingml/2006/main"/>
        </p:blipFill>
        <p:spPr>
          <a:xfrm xmlns:a="http://schemas.openxmlformats.org/drawingml/2006/main">
            <a:off x="1066800" y="1762125"/>
            <a:ext cx="876300" cy="8763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1BC074-5D8C-409E-92D7-46A10BA94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1714500"/>
            <a:ext cx="3476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3666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202A"/>
                </a:solidFill>
                <a:latin typeface="Carlito"/>
                <a:ea typeface="Carlito"/>
                <a:cs typeface="Carlito"/>
              </a:defRPr>
            </a:pPr>
            <a:r>
              <a:rPr sz="1650" b="1">
                <a:solidFill>
                  <a:srgbClr val="17202A"/>
                </a:solidFill>
                <a:latin typeface="Carlito"/>
                <a:ea typeface="Carlito"/>
                <a:cs typeface="Carlito"/>
              </a:rPr>
              <a:t>Monetiza con Clara | Negocios digitales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8DB39B-4286-4C66-AF28-3A86F5AE9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2152650"/>
            <a:ext cx="3476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53606C"/>
                </a:solidFill>
                <a:latin typeface="Carlito"/>
                <a:ea typeface="Carlito"/>
                <a:cs typeface="Carlito"/>
              </a:defRPr>
            </a:pPr>
            <a:r>
              <a:rPr sz="1125" b="0">
                <a:solidFill>
                  <a:srgbClr val="53606C"/>
                </a:solidFill>
                <a:latin typeface="Carlito"/>
                <a:ea typeface="Carlito"/>
                <a:cs typeface="Carlito"/>
              </a:rPr>
              <a:t>@monetizaconclara  ·  sujeto a disponibilidad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DE23CD-B853-4FF2-8A2D-37C7231AF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971800"/>
            <a:ext cx="4524375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7202A"/>
                </a:solidFill>
                <a:latin typeface="Carlito"/>
                <a:ea typeface="Carlito"/>
                <a:cs typeface="Carlito"/>
              </a:defRPr>
            </a:pPr>
            <a:r>
              <a:rPr sz="1650" b="0">
                <a:solidFill>
                  <a:srgbClr val="17202A"/>
                </a:solidFill>
                <a:latin typeface="Carlito"/>
                <a:ea typeface="Carlito"/>
                <a:cs typeface="Carlito"/>
              </a:rPr>
              <a:t>7 formas reales de monetizar en internet.</a:t>
            </a:r>
          </a:p>
          <a:p xmlns:a="http://schemas.openxmlformats.org/drawingml/2006/main">
            <a:pPr algn="l">
              <a:defRPr sz="1650" b="0">
                <a:solidFill>
                  <a:srgbClr val="17202A"/>
                </a:solidFill>
                <a:latin typeface="Carlito"/>
                <a:ea typeface="Carlito"/>
                <a:cs typeface="Carlito"/>
              </a:defRPr>
            </a:pPr>
            <a:r>
              <a:rPr sz="1650" b="0">
                <a:solidFill>
                  <a:srgbClr val="17202A"/>
                </a:solidFill>
                <a:latin typeface="Carlito"/>
                <a:ea typeface="Carlito"/>
                <a:cs typeface="Carlito"/>
              </a:rPr>
              <a:t>Elige tu ruta y aprende el primer paso.</a:t>
            </a:r>
          </a:p>
          <a:p xmlns:a="http://schemas.openxmlformats.org/drawingml/2006/main">
            <a:pPr algn="l">
              <a:defRPr sz="1650" b="0">
                <a:solidFill>
                  <a:srgbClr val="17202A"/>
                </a:solidFill>
                <a:latin typeface="Carlito"/>
                <a:ea typeface="Carlito"/>
                <a:cs typeface="Carlito"/>
              </a:defRPr>
            </a:pPr>
            <a:r>
              <a:rPr sz="1650" b="0">
                <a:solidFill>
                  <a:srgbClr val="17202A"/>
                </a:solidFill>
                <a:latin typeface="Carlito"/>
                <a:ea typeface="Carlito"/>
                <a:cs typeface="Carlito"/>
              </a:rPr>
              <a:t>Guía gratuita ↓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5A1379-A3FA-4548-AB77-A7F618ABD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524375"/>
            <a:ext cx="4476750" cy="457200"/>
          </a:xfrm>
          <a:prstGeom xmlns:a="http://schemas.openxmlformats.org/drawingml/2006/main" prst="roundRect">
            <a:avLst>
              <a:gd name="adj" fmla="val 29167"/>
            </a:avLst>
          </a:prstGeom>
          <a:solidFill xmlns:a="http://schemas.openxmlformats.org/drawingml/2006/main">
            <a:srgbClr val="D66B55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8C66B9-A8EC-465A-BEFD-84F306AAE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524375"/>
            <a:ext cx="4476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7202A"/>
                </a:solidFill>
                <a:latin typeface="Carlito"/>
                <a:ea typeface="Carlito"/>
                <a:cs typeface="Carlito"/>
              </a:defRPr>
            </a:pPr>
            <a:r>
              <a:rPr sz="1350" b="1">
                <a:solidFill>
                  <a:srgbClr val="17202A"/>
                </a:solidFill>
                <a:latin typeface="Carlito"/>
                <a:ea typeface="Carlito"/>
                <a:cs typeface="Carlito"/>
              </a:rPr>
              <a:t>Guía de 7 rutas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8C8B94-716C-4E2C-B025-40551F5C0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1581150"/>
            <a:ext cx="1905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D66B55"/>
                </a:solidFill>
                <a:latin typeface="Carlito"/>
                <a:ea typeface="Carlito"/>
                <a:cs typeface="Carlito"/>
              </a:defRPr>
            </a:pPr>
            <a:r>
              <a:rPr sz="1275" b="1">
                <a:solidFill>
                  <a:srgbClr val="D66B55"/>
                </a:solidFill>
                <a:latin typeface="Carlito"/>
                <a:ea typeface="Carlito"/>
                <a:cs typeface="Carlito"/>
              </a:rPr>
              <a:t>TikTok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D712DA-3A8C-4E1F-BBA6-0A4EF05E6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1914525"/>
            <a:ext cx="3429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7202A"/>
                </a:solidFill>
                <a:latin typeface="Caladea"/>
                <a:ea typeface="Caladea"/>
                <a:cs typeface="Caladea"/>
              </a:defRPr>
            </a:pPr>
            <a:r>
              <a:rPr sz="1875" b="1">
                <a:solidFill>
                  <a:srgbClr val="17202A"/>
                </a:solidFill>
                <a:latin typeface="Caladea"/>
                <a:ea typeface="Caladea"/>
                <a:cs typeface="Caladea"/>
              </a:rPr>
              <a:t>Descubrimiento y búsqueda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1940899-EA99-41CB-A7EE-362DC73FF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857500"/>
            <a:ext cx="1905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D66B55"/>
                </a:solidFill>
                <a:latin typeface="Carlito"/>
                <a:ea typeface="Carlito"/>
                <a:cs typeface="Carlito"/>
              </a:defRPr>
            </a:pPr>
            <a:r>
              <a:rPr sz="1275" b="1">
                <a:solidFill>
                  <a:srgbClr val="D66B55"/>
                </a:solidFill>
                <a:latin typeface="Carlito"/>
                <a:ea typeface="Carlito"/>
                <a:cs typeface="Carlito"/>
              </a:rPr>
              <a:t>Facebook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FB3F976-3271-4D01-9FD6-8362D67C3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190875"/>
            <a:ext cx="3429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7202A"/>
                </a:solidFill>
                <a:latin typeface="Caladea"/>
                <a:ea typeface="Caladea"/>
                <a:cs typeface="Caladea"/>
              </a:defRPr>
            </a:pPr>
            <a:r>
              <a:rPr sz="1875" b="1">
                <a:solidFill>
                  <a:srgbClr val="17202A"/>
                </a:solidFill>
                <a:latin typeface="Caladea"/>
                <a:ea typeface="Caladea"/>
                <a:cs typeface="Caladea"/>
              </a:rPr>
              <a:t>Distribución nativa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FA91F3A-3ABA-4D9E-93A5-8D14D5539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4133850"/>
            <a:ext cx="2095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D66B55"/>
                </a:solidFill>
                <a:latin typeface="Carlito"/>
                <a:ea typeface="Carlito"/>
                <a:cs typeface="Carlito"/>
              </a:defRPr>
            </a:pPr>
            <a:r>
              <a:rPr sz="1275" b="1">
                <a:solidFill>
                  <a:srgbClr val="D66B55"/>
                </a:solidFill>
                <a:latin typeface="Carlito"/>
                <a:ea typeface="Carlito"/>
                <a:cs typeface="Carlito"/>
              </a:rPr>
              <a:t>YouTube Shorts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624A7AB-58F6-439D-A368-06E4F0D27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4467225"/>
            <a:ext cx="3429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7202A"/>
                </a:solidFill>
                <a:latin typeface="Caladea"/>
                <a:ea typeface="Caladea"/>
                <a:cs typeface="Caladea"/>
              </a:defRPr>
            </a:pPr>
            <a:r>
              <a:rPr sz="1875" b="1">
                <a:solidFill>
                  <a:srgbClr val="17202A"/>
                </a:solidFill>
                <a:latin typeface="Caladea"/>
                <a:ea typeface="Caladea"/>
                <a:cs typeface="Caladea"/>
              </a:rPr>
              <a:t>Archivo encontrable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C35F7E-1DE1-4374-A6DE-501449FCA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42862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3333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53606C"/>
                </a:solidFill>
                <a:latin typeface="Carlito"/>
                <a:ea typeface="Carlito"/>
                <a:cs typeface="Carlito"/>
              </a:defRPr>
            </a:pPr>
            <a:r>
              <a:rPr sz="750" b="1">
                <a:solidFill>
                  <a:srgbClr val="53606C"/>
                </a:solidFill>
                <a:latin typeface="Carlito"/>
                <a:ea typeface="Carlito"/>
                <a:cs typeface="Carlito"/>
              </a:rPr>
              <a:t>MONETIZA CON CLARA  ·  SISTEMA DE MARCA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0BF901C-03A2-4F57-BAB2-A9D5C1976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28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17202A"/>
                </a:solidFill>
                <a:latin typeface="Carlito"/>
                <a:ea typeface="Carlito"/>
                <a:cs typeface="Carlito"/>
              </a:defRPr>
            </a:pPr>
            <a:r>
              <a:rPr sz="750" b="1">
                <a:solidFill>
                  <a:srgbClr val="17202A"/>
                </a:solidFill>
                <a:latin typeface="Carlito"/>
                <a:ea typeface="Carlito"/>
                <a:cs typeface="Carlito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30148934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720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EF52E5F-F35B-4AC7-ADAF-052D351B1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723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F5F1EA"/>
                </a:solidFill>
                <a:latin typeface="Caladea"/>
                <a:ea typeface="Caladea"/>
                <a:cs typeface="Caladea"/>
              </a:defRPr>
            </a:pPr>
            <a:r>
              <a:rPr sz="2700" b="1">
                <a:solidFill>
                  <a:srgbClr val="F5F1EA"/>
                </a:solidFill>
                <a:latin typeface="Caladea"/>
                <a:ea typeface="Caladea"/>
                <a:cs typeface="Caladea"/>
              </a:rPr>
              <a:t>Un contenido, cuatro destinos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BA986B-BBC9-4F23-AAA6-A58CF122D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33475"/>
            <a:ext cx="7429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E6E2DC"/>
                </a:solidFill>
                <a:latin typeface="Carlito"/>
                <a:ea typeface="Carlito"/>
                <a:cs typeface="Carlito"/>
              </a:defRPr>
            </a:pPr>
            <a:r>
              <a:rPr sz="1425" b="0">
                <a:solidFill>
                  <a:srgbClr val="E6E2DC"/>
                </a:solidFill>
                <a:latin typeface="Carlito"/>
                <a:ea typeface="Carlito"/>
                <a:cs typeface="Carlito"/>
              </a:rPr>
              <a:t>Se graba una pieza vertical original y se adapta con copy y publicación nativa.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4D2461-024D-4D83-9C11-44E1F9755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33625"/>
            <a:ext cx="2238375" cy="1762125"/>
          </a:xfrm>
          <a:prstGeom xmlns:a="http://schemas.openxmlformats.org/drawingml/2006/main" prst="roundRect">
            <a:avLst>
              <a:gd name="adj" fmla="val 15135"/>
            </a:avLst>
          </a:prstGeom>
          <a:solidFill xmlns:a="http://schemas.openxmlformats.org/drawingml/2006/main">
            <a:srgbClr val="F5F1EA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3567C2-DE3E-4729-AB19-9A58E0487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24125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66B55"/>
                </a:solidFill>
                <a:latin typeface="Carlito"/>
                <a:ea typeface="Carlito"/>
                <a:cs typeface="Carlito"/>
              </a:defRPr>
            </a:pPr>
            <a:r>
              <a:rPr sz="1050" b="1">
                <a:solidFill>
                  <a:srgbClr val="D66B55"/>
                </a:solidFill>
                <a:latin typeface="Carlito"/>
                <a:ea typeface="Carlito"/>
                <a:cs typeface="Carlito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29A374-762D-4A3B-BD3B-ECD98478F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971800"/>
            <a:ext cx="1762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7202A"/>
                </a:solidFill>
                <a:latin typeface="Carlito"/>
                <a:ea typeface="Carlito"/>
                <a:cs typeface="Carlito"/>
              </a:defRPr>
            </a:pPr>
            <a:r>
              <a:rPr sz="1125" b="1">
                <a:solidFill>
                  <a:srgbClr val="17202A"/>
                </a:solidFill>
                <a:latin typeface="Carlito"/>
                <a:ea typeface="Carlito"/>
                <a:cs typeface="Carlito"/>
              </a:rPr>
              <a:t>GRABACIÓN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258CF0-D6DB-4C42-AA80-CE5C5DAA3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352800"/>
            <a:ext cx="176212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202A"/>
                </a:solidFill>
                <a:latin typeface="Caladea"/>
                <a:ea typeface="Caladea"/>
                <a:cs typeface="Caladea"/>
              </a:defRPr>
            </a:pPr>
            <a:r>
              <a:rPr sz="1500" b="1">
                <a:solidFill>
                  <a:srgbClr val="17202A"/>
                </a:solidFill>
                <a:latin typeface="Caladea"/>
                <a:ea typeface="Caladea"/>
                <a:cs typeface="Caladea"/>
              </a:rPr>
              <a:t>Clara frente a cámara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A1E416-FF94-4447-8804-9ACE37638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2333625"/>
            <a:ext cx="2238375" cy="1762125"/>
          </a:xfrm>
          <a:prstGeom xmlns:a="http://schemas.openxmlformats.org/drawingml/2006/main" prst="roundRect">
            <a:avLst>
              <a:gd name="adj" fmla="val 15135"/>
            </a:avLst>
          </a:prstGeom>
          <a:solidFill xmlns:a="http://schemas.openxmlformats.org/drawingml/2006/main">
            <a:srgbClr val="A9B8A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F5DCF4-42D2-4E2A-B237-F640F1DC7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2524125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66B55"/>
                </a:solidFill>
                <a:latin typeface="Carlito"/>
                <a:ea typeface="Carlito"/>
                <a:cs typeface="Carlito"/>
              </a:defRPr>
            </a:pPr>
            <a:r>
              <a:rPr sz="1050" b="1">
                <a:solidFill>
                  <a:srgbClr val="D66B55"/>
                </a:solidFill>
                <a:latin typeface="Carlito"/>
                <a:ea typeface="Carlito"/>
                <a:cs typeface="Carlito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629909-1273-4CEA-A0D7-87CD8B6DB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2971800"/>
            <a:ext cx="1762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7202A"/>
                </a:solidFill>
                <a:latin typeface="Carlito"/>
                <a:ea typeface="Carlito"/>
                <a:cs typeface="Carlito"/>
              </a:defRPr>
            </a:pPr>
            <a:r>
              <a:rPr sz="1125" b="1">
                <a:solidFill>
                  <a:srgbClr val="17202A"/>
                </a:solidFill>
                <a:latin typeface="Carlito"/>
                <a:ea typeface="Carlito"/>
                <a:cs typeface="Carlito"/>
              </a:rPr>
              <a:t>EDICIÓN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28E362-2365-419A-9FE0-9435D86A8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3352800"/>
            <a:ext cx="176212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202A"/>
                </a:solidFill>
                <a:latin typeface="Caladea"/>
                <a:ea typeface="Caladea"/>
                <a:cs typeface="Caladea"/>
              </a:defRPr>
            </a:pPr>
            <a:r>
              <a:rPr sz="1500" b="1">
                <a:solidFill>
                  <a:srgbClr val="17202A"/>
                </a:solidFill>
                <a:latin typeface="Caladea"/>
                <a:ea typeface="Caladea"/>
                <a:cs typeface="Caladea"/>
              </a:rPr>
              <a:t>Subtítulos y ritmo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B15F95-B3AA-4C20-8672-FBC4F49FA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333625"/>
            <a:ext cx="2238375" cy="1762125"/>
          </a:xfrm>
          <a:prstGeom xmlns:a="http://schemas.openxmlformats.org/drawingml/2006/main" prst="roundRect">
            <a:avLst>
              <a:gd name="adj" fmla="val 15135"/>
            </a:avLst>
          </a:prstGeom>
          <a:solidFill xmlns:a="http://schemas.openxmlformats.org/drawingml/2006/main">
            <a:srgbClr val="F5F1E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1626B00-30A0-4D32-8468-6562F1279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524125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66B55"/>
                </a:solidFill>
                <a:latin typeface="Carlito"/>
                <a:ea typeface="Carlito"/>
                <a:cs typeface="Carlito"/>
              </a:defRPr>
            </a:pPr>
            <a:r>
              <a:rPr sz="1050" b="1">
                <a:solidFill>
                  <a:srgbClr val="D66B55"/>
                </a:solidFill>
                <a:latin typeface="Carlito"/>
                <a:ea typeface="Carlito"/>
                <a:cs typeface="Carlito"/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B06C1E-6833-414A-8844-FD3195ECA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971800"/>
            <a:ext cx="1762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7202A"/>
                </a:solidFill>
                <a:latin typeface="Carlito"/>
                <a:ea typeface="Carlito"/>
                <a:cs typeface="Carlito"/>
              </a:defRPr>
            </a:pPr>
            <a:r>
              <a:rPr sz="1125" b="1">
                <a:solidFill>
                  <a:srgbClr val="17202A"/>
                </a:solidFill>
                <a:latin typeface="Carlito"/>
                <a:ea typeface="Carlito"/>
                <a:cs typeface="Carlito"/>
              </a:rPr>
              <a:t>PUBLICACIÓN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0714E5F-8BD3-473D-81F4-E791FC3B7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352800"/>
            <a:ext cx="176212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202A"/>
                </a:solidFill>
                <a:latin typeface="Caladea"/>
                <a:ea typeface="Caladea"/>
                <a:cs typeface="Caladea"/>
              </a:defRPr>
            </a:pPr>
            <a:r>
              <a:rPr sz="1500" b="1">
                <a:solidFill>
                  <a:srgbClr val="17202A"/>
                </a:solidFill>
                <a:latin typeface="Caladea"/>
                <a:ea typeface="Caladea"/>
                <a:cs typeface="Caladea"/>
              </a:rPr>
              <a:t>IG · TikTok · FB · Shorts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713E80-CB27-42D8-A84F-02B054BCB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2333625"/>
            <a:ext cx="2238375" cy="1762125"/>
          </a:xfrm>
          <a:prstGeom xmlns:a="http://schemas.openxmlformats.org/drawingml/2006/main" prst="roundRect">
            <a:avLst>
              <a:gd name="adj" fmla="val 15135"/>
            </a:avLst>
          </a:prstGeom>
          <a:solidFill xmlns:a="http://schemas.openxmlformats.org/drawingml/2006/main">
            <a:srgbClr val="A9B8AA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22EB5A-3A3A-46D5-9D1C-7FE49A3E2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2524125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66B55"/>
                </a:solidFill>
                <a:latin typeface="Carlito"/>
                <a:ea typeface="Carlito"/>
                <a:cs typeface="Carlito"/>
              </a:defRPr>
            </a:pPr>
            <a:r>
              <a:rPr sz="1050" b="1">
                <a:solidFill>
                  <a:srgbClr val="D66B55"/>
                </a:solidFill>
                <a:latin typeface="Carlito"/>
                <a:ea typeface="Carlito"/>
                <a:cs typeface="Carlito"/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AEE27DE-62CC-4732-BBA7-2E6CEE40E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2971800"/>
            <a:ext cx="1762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7202A"/>
                </a:solidFill>
                <a:latin typeface="Carlito"/>
                <a:ea typeface="Carlito"/>
                <a:cs typeface="Carlito"/>
              </a:defRPr>
            </a:pPr>
            <a:r>
              <a:rPr sz="1125" b="1">
                <a:solidFill>
                  <a:srgbClr val="17202A"/>
                </a:solidFill>
                <a:latin typeface="Carlito"/>
                <a:ea typeface="Carlito"/>
                <a:cs typeface="Carlito"/>
              </a:rPr>
              <a:t>APRENDIZAJE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9BFA5F5-CC7B-4F21-890B-48CB45ABC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3352800"/>
            <a:ext cx="176212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202A"/>
                </a:solidFill>
                <a:latin typeface="Caladea"/>
                <a:ea typeface="Caladea"/>
                <a:cs typeface="Caladea"/>
              </a:defRPr>
            </a:pPr>
            <a:r>
              <a:rPr sz="1500" b="1">
                <a:solidFill>
                  <a:srgbClr val="17202A"/>
                </a:solidFill>
                <a:latin typeface="Caladea"/>
                <a:ea typeface="Caladea"/>
                <a:cs typeface="Caladea"/>
              </a:rPr>
              <a:t>Métricas y comentarios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A12B91D-C64D-444B-B88C-D243DDD1B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62550"/>
            <a:ext cx="9715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F5F1EA"/>
                </a:solidFill>
                <a:latin typeface="Caladea"/>
                <a:ea typeface="Caladea"/>
                <a:cs typeface="Caladea"/>
              </a:defRPr>
            </a:pPr>
            <a:r>
              <a:rPr sz="1725" b="1">
                <a:solidFill>
                  <a:srgbClr val="F5F1EA"/>
                </a:solidFill>
                <a:latin typeface="Caladea"/>
                <a:ea typeface="Caladea"/>
                <a:cs typeface="Caladea"/>
              </a:rPr>
              <a:t>Meta del primer mes: descubrir qué preguntas generan guardados, respuestas y clics.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337C6E9-14F1-43D1-953D-1E51B0512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42862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3333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A9B8AA"/>
                </a:solidFill>
                <a:latin typeface="Carlito"/>
                <a:ea typeface="Carlito"/>
                <a:cs typeface="Carlito"/>
              </a:defRPr>
            </a:pPr>
            <a:r>
              <a:rPr sz="750" b="1">
                <a:solidFill>
                  <a:srgbClr val="A9B8AA"/>
                </a:solidFill>
                <a:latin typeface="Carlito"/>
                <a:ea typeface="Carlito"/>
                <a:cs typeface="Carlito"/>
              </a:rPr>
              <a:t>MONETIZA CON CLARA  ·  SISTEMA DE MARCA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CD739B8-D970-4B48-830D-9799D6375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28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F5F1EA"/>
                </a:solidFill>
                <a:latin typeface="Carlito"/>
                <a:ea typeface="Carlito"/>
                <a:cs typeface="Carlito"/>
              </a:defRPr>
            </a:pPr>
            <a:r>
              <a:rPr sz="750" b="1">
                <a:solidFill>
                  <a:srgbClr val="F5F1EA"/>
                </a:solidFill>
                <a:latin typeface="Carlito"/>
                <a:ea typeface="Carlito"/>
                <a:cs typeface="Carlito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98054312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5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2F427FE-5824-44EA-937D-88B53CBC2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"/>
            <a:ext cx="904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66B55"/>
                </a:solidFill>
                <a:latin typeface="Carlito"/>
                <a:ea typeface="Carlito"/>
                <a:cs typeface="Carlito"/>
              </a:defRPr>
            </a:pPr>
            <a:r>
              <a:rPr sz="975" b="1">
                <a:solidFill>
                  <a:srgbClr val="D66B55"/>
                </a:solidFill>
                <a:latin typeface="Carlito"/>
                <a:ea typeface="Carlito"/>
                <a:cs typeface="Carlito"/>
              </a:rPr>
              <a:t>CONTENIDO LISTO PARA GRABAR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AF77C8-C07B-47BF-AEB3-FBC8141AE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"/>
            <a:ext cx="10572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17202A"/>
                </a:solidFill>
                <a:latin typeface="Caladea"/>
                <a:ea typeface="Caladea"/>
                <a:cs typeface="Caladea"/>
              </a:defRPr>
            </a:pPr>
            <a:r>
              <a:rPr sz="2700" b="1">
                <a:solidFill>
                  <a:srgbClr val="17202A"/>
                </a:solidFill>
                <a:latin typeface="Caladea"/>
                <a:ea typeface="Caladea"/>
                <a:cs typeface="Caladea"/>
              </a:rPr>
              <a:t>Las cuatro piezas del primer mes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d9daf851c34234"/>
          <a:srcRect xmlns:a="http://schemas.openxmlformats.org/drawingml/2006/main" l="14" t="0" r="1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1381125"/>
            <a:ext cx="2190750" cy="38957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D1366F-8B09-4280-ACE5-277FC3291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76875"/>
            <a:ext cx="2190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17202A"/>
                </a:solidFill>
                <a:latin typeface="Carlito"/>
                <a:ea typeface="Carlito"/>
                <a:cs typeface="Carlito"/>
              </a:defRPr>
            </a:pPr>
            <a:r>
              <a:rPr sz="1200" b="1">
                <a:solidFill>
                  <a:srgbClr val="17202A"/>
                </a:solidFill>
                <a:latin typeface="Carlito"/>
                <a:ea typeface="Carlito"/>
                <a:cs typeface="Carlito"/>
              </a:rPr>
              <a:t>Elegir una ruta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90f395124c4da4"/>
          <a:srcRect xmlns:a="http://schemas.openxmlformats.org/drawingml/2006/main" l="14" t="0" r="1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467100" y="1381125"/>
            <a:ext cx="2190750" cy="389572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F7D7BA-989A-4497-8482-CAA0CF180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5476875"/>
            <a:ext cx="2190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17202A"/>
                </a:solidFill>
                <a:latin typeface="Carlito"/>
                <a:ea typeface="Carlito"/>
                <a:cs typeface="Carlito"/>
              </a:defRPr>
            </a:pPr>
            <a:r>
              <a:rPr sz="1200" b="1">
                <a:solidFill>
                  <a:srgbClr val="17202A"/>
                </a:solidFill>
                <a:latin typeface="Carlito"/>
                <a:ea typeface="Carlito"/>
                <a:cs typeface="Carlito"/>
              </a:rPr>
              <a:t>Monetizar una habilidad</a:t>
            </a:r>
          </a:p>
        </p:txBody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5f992ceba6488f"/>
          <a:srcRect xmlns:a="http://schemas.openxmlformats.org/drawingml/2006/main" l="14" t="0" r="1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48400" y="1381125"/>
            <a:ext cx="2190750" cy="3895725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A1174C-234A-46D4-A525-CBDEB8D1E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5476875"/>
            <a:ext cx="2190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17202A"/>
                </a:solidFill>
                <a:latin typeface="Carlito"/>
                <a:ea typeface="Carlito"/>
                <a:cs typeface="Carlito"/>
              </a:defRPr>
            </a:pPr>
            <a:r>
              <a:rPr sz="1200" b="1">
                <a:solidFill>
                  <a:srgbClr val="17202A"/>
                </a:solidFill>
                <a:latin typeface="Carlito"/>
                <a:ea typeface="Carlito"/>
                <a:cs typeface="Carlito"/>
              </a:rPr>
              <a:t>Comparar 7 modelos</a:t>
            </a:r>
          </a:p>
        </p:txBody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3d1c1f7b5c46dd"/>
          <a:srcRect xmlns:a="http://schemas.openxmlformats.org/drawingml/2006/main" l="14" t="0" r="1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029700" y="1381125"/>
            <a:ext cx="2190750" cy="3895725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59820C-D577-49A1-9021-361E2AA34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5476875"/>
            <a:ext cx="2190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17202A"/>
                </a:solidFill>
                <a:latin typeface="Carlito"/>
                <a:ea typeface="Carlito"/>
                <a:cs typeface="Carlito"/>
              </a:defRPr>
            </a:pPr>
            <a:r>
              <a:rPr sz="1200" b="1">
                <a:solidFill>
                  <a:srgbClr val="17202A"/>
                </a:solidFill>
                <a:latin typeface="Carlito"/>
                <a:ea typeface="Carlito"/>
                <a:cs typeface="Carlito"/>
              </a:rPr>
              <a:t>Descargar la guía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B965FF-96E3-4CB9-A6F6-36A6FF3F3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42862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3333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53606C"/>
                </a:solidFill>
                <a:latin typeface="Carlito"/>
                <a:ea typeface="Carlito"/>
                <a:cs typeface="Carlito"/>
              </a:defRPr>
            </a:pPr>
            <a:r>
              <a:rPr sz="750" b="1">
                <a:solidFill>
                  <a:srgbClr val="53606C"/>
                </a:solidFill>
                <a:latin typeface="Carlito"/>
                <a:ea typeface="Carlito"/>
                <a:cs typeface="Carlito"/>
              </a:rPr>
              <a:t>MONETIZA CON CLARA  ·  SISTEMA DE MARCA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E9A53C-D9EE-494B-8C25-41E2FFA1A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28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17202A"/>
                </a:solidFill>
                <a:latin typeface="Carlito"/>
                <a:ea typeface="Carlito"/>
                <a:cs typeface="Carlito"/>
              </a:defRPr>
            </a:pPr>
            <a:r>
              <a:rPr sz="750" b="1">
                <a:solidFill>
                  <a:srgbClr val="17202A"/>
                </a:solidFill>
                <a:latin typeface="Carlito"/>
                <a:ea typeface="Carlito"/>
                <a:cs typeface="Carlito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2195617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5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5CC7AA4-E857-44E1-86EB-64B9027F2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"/>
            <a:ext cx="904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66B55"/>
                </a:solidFill>
                <a:latin typeface="Carlito"/>
                <a:ea typeface="Carlito"/>
                <a:cs typeface="Carlito"/>
              </a:defRPr>
            </a:pPr>
            <a:r>
              <a:rPr sz="975" b="1">
                <a:solidFill>
                  <a:srgbClr val="D66B55"/>
                </a:solidFill>
                <a:latin typeface="Carlito"/>
                <a:ea typeface="Carlito"/>
                <a:cs typeface="Carlito"/>
              </a:rPr>
              <a:t>APLICACIÓN VISUAL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2EDFFE-9BB5-4BE1-90FD-616BBEC47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"/>
            <a:ext cx="10572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17202A"/>
                </a:solidFill>
                <a:latin typeface="Caladea"/>
                <a:ea typeface="Caladea"/>
                <a:cs typeface="Caladea"/>
              </a:defRPr>
            </a:pPr>
            <a:r>
              <a:rPr sz="2700" b="1">
                <a:solidFill>
                  <a:srgbClr val="17202A"/>
                </a:solidFill>
                <a:latin typeface="Caladea"/>
                <a:ea typeface="Caladea"/>
                <a:cs typeface="Caladea"/>
              </a:rPr>
              <a:t>Así puede verse el perfil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77fa0e6c62418c"/>
          <a:srcRect xmlns:a="http://schemas.openxmlformats.org/drawingml/2006/main" l="0" t="24" r="0" b="2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666875" y="1381125"/>
            <a:ext cx="2476500" cy="440055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643F63-FEBB-493C-A80E-5C1185147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1571625"/>
            <a:ext cx="3619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476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7202A"/>
                </a:solidFill>
                <a:latin typeface="Caladea"/>
                <a:ea typeface="Caladea"/>
                <a:cs typeface="Caladea"/>
              </a:defRPr>
            </a:pPr>
            <a:r>
              <a:rPr sz="2100" b="1">
                <a:solidFill>
                  <a:srgbClr val="17202A"/>
                </a:solidFill>
                <a:latin typeface="Caladea"/>
                <a:ea typeface="Caladea"/>
                <a:cs typeface="Caladea"/>
              </a:rPr>
              <a:t>Ritmo visual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C565A2-591C-4F53-A951-BA8862508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2076450"/>
            <a:ext cx="3714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3606C"/>
                </a:solidFill>
                <a:latin typeface="Carlito"/>
                <a:ea typeface="Carlito"/>
                <a:cs typeface="Carlito"/>
              </a:defRPr>
            </a:pPr>
            <a:r>
              <a:rPr sz="1500" b="0">
                <a:solidFill>
                  <a:srgbClr val="53606C"/>
                </a:solidFill>
                <a:latin typeface="Carlito"/>
                <a:ea typeface="Carlito"/>
                <a:cs typeface="Carlito"/>
              </a:rPr>
              <a:t>Portadas editoriales alternadas con escenas reales de trabajo, aprendizaje y creación.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14042C-7E9D-41FE-BA79-B255D9275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3286125"/>
            <a:ext cx="3619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476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7202A"/>
                </a:solidFill>
                <a:latin typeface="Caladea"/>
                <a:ea typeface="Caladea"/>
                <a:cs typeface="Caladea"/>
              </a:defRPr>
            </a:pPr>
            <a:r>
              <a:rPr sz="2100" b="1">
                <a:solidFill>
                  <a:srgbClr val="17202A"/>
                </a:solidFill>
                <a:latin typeface="Caladea"/>
                <a:ea typeface="Caladea"/>
                <a:cs typeface="Caladea"/>
              </a:rPr>
              <a:t>Reconocimiento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A14E7E-9035-43F1-A806-CE5F2665C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3790950"/>
            <a:ext cx="3714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3606C"/>
                </a:solidFill>
                <a:latin typeface="Carlito"/>
                <a:ea typeface="Carlito"/>
                <a:cs typeface="Carlito"/>
              </a:defRPr>
            </a:pPr>
            <a:r>
              <a:rPr sz="1500" b="0">
                <a:solidFill>
                  <a:srgbClr val="53606C"/>
                </a:solidFill>
                <a:latin typeface="Carlito"/>
                <a:ea typeface="Carlito"/>
                <a:cs typeface="Carlito"/>
              </a:rPr>
              <a:t>La paleta y la tipografía crean continuidad sin convertir el feed en una plantilla rígida.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6C02B9-E859-4B7F-9DE4-AE0077E0F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5191125"/>
            <a:ext cx="3905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556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D66B55"/>
                </a:solidFill>
                <a:latin typeface="Carlito"/>
                <a:ea typeface="Carlito"/>
                <a:cs typeface="Carlito"/>
              </a:defRPr>
            </a:pPr>
            <a:r>
              <a:rPr sz="1125" b="1">
                <a:solidFill>
                  <a:srgbClr val="D66B55"/>
                </a:solidFill>
                <a:latin typeface="Carlito"/>
                <a:ea typeface="Carlito"/>
                <a:cs typeface="Carlito"/>
              </a:rPr>
              <a:t>Las fotografías son dirección conceptual hasta recibir material real de Clara.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6B9636-D35F-417C-A219-F2B95D406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42862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3333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53606C"/>
                </a:solidFill>
                <a:latin typeface="Carlito"/>
                <a:ea typeface="Carlito"/>
                <a:cs typeface="Carlito"/>
              </a:defRPr>
            </a:pPr>
            <a:r>
              <a:rPr sz="750" b="1">
                <a:solidFill>
                  <a:srgbClr val="53606C"/>
                </a:solidFill>
                <a:latin typeface="Carlito"/>
                <a:ea typeface="Carlito"/>
                <a:cs typeface="Carlito"/>
              </a:rPr>
              <a:t>MONETIZA CON CLARA  ·  SISTEMA DE MARCA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4F409D-2741-455B-A6C8-A5AFBAA28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28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17202A"/>
                </a:solidFill>
                <a:latin typeface="Carlito"/>
                <a:ea typeface="Carlito"/>
                <a:cs typeface="Carlito"/>
              </a:defRPr>
            </a:pPr>
            <a:r>
              <a:rPr sz="750" b="1">
                <a:solidFill>
                  <a:srgbClr val="17202A"/>
                </a:solidFill>
                <a:latin typeface="Carlito"/>
                <a:ea typeface="Carlito"/>
                <a:cs typeface="Carlito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224831952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5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E15DD4-A524-4486-8632-9B8D074D6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"/>
            <a:ext cx="904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66B55"/>
                </a:solidFill>
                <a:latin typeface="Carlito"/>
                <a:ea typeface="Carlito"/>
                <a:cs typeface="Carlito"/>
              </a:defRPr>
            </a:pPr>
            <a:r>
              <a:rPr sz="975" b="1">
                <a:solidFill>
                  <a:srgbClr val="D66B55"/>
                </a:solidFill>
                <a:latin typeface="Carlito"/>
                <a:ea typeface="Carlito"/>
                <a:cs typeface="Carlito"/>
              </a:rPr>
              <a:t>SISTEMA LIGERO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8B1218-BA85-47D2-A44E-59985C36F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"/>
            <a:ext cx="10572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17202A"/>
                </a:solidFill>
                <a:latin typeface="Caladea"/>
                <a:ea typeface="Caladea"/>
                <a:cs typeface="Caladea"/>
              </a:defRPr>
            </a:pPr>
            <a:r>
              <a:rPr sz="2700" b="1">
                <a:solidFill>
                  <a:srgbClr val="17202A"/>
                </a:solidFill>
                <a:latin typeface="Caladea"/>
                <a:ea typeface="Caladea"/>
                <a:cs typeface="Caladea"/>
              </a:rPr>
              <a:t>Historias y destacados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76f7ae718a4428"/>
          <a:srcRect xmlns:a="http://schemas.openxmlformats.org/drawingml/2006/main" l="0" t="14" r="0" b="1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1428750"/>
            <a:ext cx="2095500" cy="3724275"/>
          </a:xfrm>
          <a:prstGeom xmlns:a="http://schemas.openxmlformats.org/drawingml/2006/main" prst="rect">
            <a:avLst/>
          </a:prstGeom>
        </p:spPr>
      </p:pic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42ceec4f2a47d5"/>
          <a:stretch xmlns:a="http://schemas.openxmlformats.org/drawingml/2006/main"/>
        </p:blipFill>
        <p:spPr>
          <a:xfrm xmlns:a="http://schemas.openxmlformats.org/drawingml/2006/main">
            <a:off x="3337719" y="1524000"/>
            <a:ext cx="7897813" cy="189547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F07103-4426-4755-97F7-7200D607A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6625" y="3714750"/>
            <a:ext cx="123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17202A"/>
                </a:solidFill>
                <a:latin typeface="Carlito"/>
                <a:ea typeface="Carlito"/>
                <a:cs typeface="Carlito"/>
              </a:defRPr>
            </a:pPr>
            <a:r>
              <a:rPr sz="1200" b="1">
                <a:solidFill>
                  <a:srgbClr val="17202A"/>
                </a:solidFill>
                <a:latin typeface="Carlito"/>
                <a:ea typeface="Carlito"/>
                <a:cs typeface="Carlito"/>
              </a:rPr>
              <a:t>Empieza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A8C605-C82F-423D-937B-00162319A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25" y="3714750"/>
            <a:ext cx="123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17202A"/>
                </a:solidFill>
                <a:latin typeface="Carlito"/>
                <a:ea typeface="Carlito"/>
                <a:cs typeface="Carlito"/>
              </a:defRPr>
            </a:pPr>
            <a:r>
              <a:rPr sz="1200" b="1">
                <a:solidFill>
                  <a:srgbClr val="17202A"/>
                </a:solidFill>
                <a:latin typeface="Carlito"/>
                <a:ea typeface="Carlito"/>
                <a:cs typeface="Carlito"/>
              </a:rPr>
              <a:t>7 rutas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B343C7-D72D-4733-BB4C-411F37F97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3714750"/>
            <a:ext cx="123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17202A"/>
                </a:solidFill>
                <a:latin typeface="Carlito"/>
                <a:ea typeface="Carlito"/>
                <a:cs typeface="Carlito"/>
              </a:defRPr>
            </a:pPr>
            <a:r>
              <a:rPr sz="1200" b="1">
                <a:solidFill>
                  <a:srgbClr val="17202A"/>
                </a:solidFill>
                <a:latin typeface="Carlito"/>
                <a:ea typeface="Carlito"/>
                <a:cs typeface="Carlito"/>
              </a:rPr>
              <a:t>Habilidades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A20E46-14C7-48AC-9DF4-8AAC99477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3714750"/>
            <a:ext cx="123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17202A"/>
                </a:solidFill>
                <a:latin typeface="Carlito"/>
                <a:ea typeface="Carlito"/>
                <a:cs typeface="Carlito"/>
              </a:defRPr>
            </a:pPr>
            <a:r>
              <a:rPr sz="1200" b="1">
                <a:solidFill>
                  <a:srgbClr val="17202A"/>
                </a:solidFill>
                <a:latin typeface="Carlito"/>
                <a:ea typeface="Carlito"/>
                <a:cs typeface="Carlito"/>
              </a:rPr>
              <a:t>Recursos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215D7F-6885-4429-B3EF-8F70E882E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72625" y="3714750"/>
            <a:ext cx="123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17202A"/>
                </a:solidFill>
                <a:latin typeface="Carlito"/>
                <a:ea typeface="Carlito"/>
                <a:cs typeface="Carlito"/>
              </a:defRPr>
            </a:pPr>
            <a:r>
              <a:rPr sz="1200" b="1">
                <a:solidFill>
                  <a:srgbClr val="17202A"/>
                </a:solidFill>
                <a:latin typeface="Carlito"/>
                <a:ea typeface="Carlito"/>
                <a:cs typeface="Carlito"/>
              </a:rPr>
              <a:t>Preguntas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BAB5E5-5508-4A37-9431-751BAA30E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4524375"/>
            <a:ext cx="7524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202A"/>
                </a:solidFill>
                <a:latin typeface="Caladea"/>
                <a:ea typeface="Caladea"/>
                <a:cs typeface="Caladea"/>
              </a:defRPr>
            </a:pPr>
            <a:r>
              <a:rPr sz="1650" b="1">
                <a:solidFill>
                  <a:srgbClr val="17202A"/>
                </a:solidFill>
                <a:latin typeface="Caladea"/>
                <a:ea typeface="Caladea"/>
                <a:cs typeface="Caladea"/>
              </a:rPr>
              <a:t>Cadencia sugerida: pregunta antes del Reel, contexto durante la semana y recordatorio del recurso al final.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FE7129-34A8-4584-B659-19EBC6AD2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42862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3333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53606C"/>
                </a:solidFill>
                <a:latin typeface="Carlito"/>
                <a:ea typeface="Carlito"/>
                <a:cs typeface="Carlito"/>
              </a:defRPr>
            </a:pPr>
            <a:r>
              <a:rPr sz="750" b="1">
                <a:solidFill>
                  <a:srgbClr val="53606C"/>
                </a:solidFill>
                <a:latin typeface="Carlito"/>
                <a:ea typeface="Carlito"/>
                <a:cs typeface="Carlito"/>
              </a:rPr>
              <a:t>MONETIZA CON CLARA  ·  SISTEMA DE MARCA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369778-FF3A-43B3-9CF8-740067035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28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17202A"/>
                </a:solidFill>
                <a:latin typeface="Carlito"/>
                <a:ea typeface="Carlito"/>
                <a:cs typeface="Carlito"/>
              </a:defRPr>
            </a:pPr>
            <a:r>
              <a:rPr sz="750" b="1">
                <a:solidFill>
                  <a:srgbClr val="17202A"/>
                </a:solidFill>
                <a:latin typeface="Carlito"/>
                <a:ea typeface="Carlito"/>
                <a:cs typeface="Carlito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33043420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1720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25E70B9-3450-44CA-9622-875F96E5C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8150"/>
            <a:ext cx="6191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F5F1EA"/>
                </a:solidFill>
                <a:latin typeface="Caladea"/>
                <a:ea typeface="Caladea"/>
                <a:cs typeface="Caladea"/>
              </a:defRPr>
            </a:pPr>
            <a:r>
              <a:rPr sz="2700" b="1">
                <a:solidFill>
                  <a:srgbClr val="F5F1EA"/>
                </a:solidFill>
                <a:latin typeface="Caladea"/>
                <a:ea typeface="Caladea"/>
                <a:cs typeface="Caladea"/>
              </a:rPr>
              <a:t>Recurso de captación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069ea5a54d45f7"/>
          <a:srcRect xmlns:a="http://schemas.openxmlformats.org/drawingml/2006/main" l="44" t="0" r="4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381250" y="1238250"/>
            <a:ext cx="2676525" cy="47625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C53339-0B5E-449F-8D93-B1963DF6F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1571625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66B55"/>
                </a:solidFill>
                <a:latin typeface="Carlito"/>
                <a:ea typeface="Carlito"/>
                <a:cs typeface="Carlito"/>
              </a:defRPr>
            </a:pPr>
            <a:r>
              <a:rPr sz="1050" b="1">
                <a:solidFill>
                  <a:srgbClr val="D66B55"/>
                </a:solidFill>
                <a:latin typeface="Carlito"/>
                <a:ea typeface="Carlito"/>
                <a:cs typeface="Carlito"/>
              </a:rPr>
              <a:t>Promesa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DDA14E-7C24-4E0C-973C-9BCCABC5C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1885950"/>
            <a:ext cx="2667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752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F5F1EA"/>
                </a:solidFill>
                <a:latin typeface="Caladea"/>
                <a:ea typeface="Caladea"/>
                <a:cs typeface="Caladea"/>
              </a:defRPr>
            </a:pPr>
            <a:r>
              <a:rPr sz="1800" b="1">
                <a:solidFill>
                  <a:srgbClr val="F5F1EA"/>
                </a:solidFill>
                <a:latin typeface="Caladea"/>
                <a:ea typeface="Caladea"/>
                <a:cs typeface="Caladea"/>
              </a:rPr>
              <a:t>Siete rutas para elegir una forma de monetizar.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089DDE-2099-4D38-A3A5-6F81E1FFD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3095625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66B55"/>
                </a:solidFill>
                <a:latin typeface="Carlito"/>
                <a:ea typeface="Carlito"/>
                <a:cs typeface="Carlito"/>
              </a:defRPr>
            </a:pPr>
            <a:r>
              <a:rPr sz="1050" b="1">
                <a:solidFill>
                  <a:srgbClr val="D66B55"/>
                </a:solidFill>
                <a:latin typeface="Carlito"/>
                <a:ea typeface="Carlito"/>
                <a:cs typeface="Carlito"/>
              </a:rPr>
              <a:t>Formulario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27D277-B382-4937-A650-6F3A6D24C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3409950"/>
            <a:ext cx="2667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F5F1EA"/>
                </a:solidFill>
                <a:latin typeface="Caladea"/>
                <a:ea typeface="Caladea"/>
                <a:cs typeface="Caladea"/>
              </a:defRPr>
            </a:pPr>
            <a:r>
              <a:rPr sz="1725" b="1">
                <a:solidFill>
                  <a:srgbClr val="F5F1EA"/>
                </a:solidFill>
                <a:latin typeface="Caladea"/>
                <a:ea typeface="Caladea"/>
                <a:cs typeface="Caladea"/>
              </a:rPr>
              <a:t>Nombre + email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A9F927-821C-43EE-A7B7-88623C052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4238625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66B55"/>
                </a:solidFill>
                <a:latin typeface="Carlito"/>
                <a:ea typeface="Carlito"/>
                <a:cs typeface="Carlito"/>
              </a:defRPr>
            </a:pPr>
            <a:r>
              <a:rPr sz="1050" b="1">
                <a:solidFill>
                  <a:srgbClr val="D66B55"/>
                </a:solidFill>
                <a:latin typeface="Carlito"/>
                <a:ea typeface="Carlito"/>
                <a:cs typeface="Carlito"/>
              </a:rPr>
              <a:t>Entrega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F7F55A-C845-4F38-B540-0692E4568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4552950"/>
            <a:ext cx="2667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F5F1EA"/>
                </a:solidFill>
                <a:latin typeface="Caladea"/>
                <a:ea typeface="Caladea"/>
                <a:cs typeface="Caladea"/>
              </a:defRPr>
            </a:pPr>
            <a:r>
              <a:rPr sz="1725" b="1">
                <a:solidFill>
                  <a:srgbClr val="F5F1EA"/>
                </a:solidFill>
                <a:latin typeface="Caladea"/>
                <a:ea typeface="Caladea"/>
                <a:cs typeface="Caladea"/>
              </a:rPr>
              <a:t>Guía de 7 rutas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C5F1A4-C0D0-4003-A906-E861ED2AC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42862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3333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A9B8AA"/>
                </a:solidFill>
                <a:latin typeface="Carlito"/>
                <a:ea typeface="Carlito"/>
                <a:cs typeface="Carlito"/>
              </a:defRPr>
            </a:pPr>
            <a:r>
              <a:rPr sz="750" b="1">
                <a:solidFill>
                  <a:srgbClr val="A9B8AA"/>
                </a:solidFill>
                <a:latin typeface="Carlito"/>
                <a:ea typeface="Carlito"/>
                <a:cs typeface="Carlito"/>
              </a:rPr>
              <a:t>MONETIZA CON CLARA  ·  SISTEMA DE MARCA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B491308-E5EA-46EA-93DD-DD1F0368B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28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F5F1EA"/>
                </a:solidFill>
                <a:latin typeface="Carlito"/>
                <a:ea typeface="Carlito"/>
                <a:cs typeface="Carlito"/>
              </a:defRPr>
            </a:pPr>
            <a:r>
              <a:rPr sz="750" b="1">
                <a:solidFill>
                  <a:srgbClr val="F5F1EA"/>
                </a:solidFill>
                <a:latin typeface="Carlito"/>
                <a:ea typeface="Carlito"/>
                <a:cs typeface="Carlito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05630181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5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4A892F6-88B0-43A2-8C23-823E8AD9B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"/>
            <a:ext cx="904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66B55"/>
                </a:solidFill>
                <a:latin typeface="Carlito"/>
                <a:ea typeface="Carlito"/>
                <a:cs typeface="Carlito"/>
              </a:defRPr>
            </a:pPr>
            <a:r>
              <a:rPr sz="975" b="1">
                <a:solidFill>
                  <a:srgbClr val="D66B55"/>
                </a:solidFill>
                <a:latin typeface="Carlito"/>
                <a:ea typeface="Carlito"/>
                <a:cs typeface="Carlito"/>
              </a:rPr>
              <a:t>RECORRIDO MÍNIMO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0CE4B8-1D40-4FDD-84E3-358EEA603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"/>
            <a:ext cx="10572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17202A"/>
                </a:solidFill>
                <a:latin typeface="Caladea"/>
                <a:ea typeface="Caladea"/>
                <a:cs typeface="Caladea"/>
              </a:defRPr>
            </a:pPr>
            <a:r>
              <a:rPr sz="2700" b="1">
                <a:solidFill>
                  <a:srgbClr val="17202A"/>
                </a:solidFill>
                <a:latin typeface="Caladea"/>
                <a:ea typeface="Caladea"/>
                <a:cs typeface="Caladea"/>
              </a:rPr>
              <a:t>Captación y automatización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7916E4-B938-42E5-BC83-EE8394FBD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2238375" cy="2095500"/>
          </a:xfrm>
          <a:prstGeom xmlns:a="http://schemas.openxmlformats.org/drawingml/2006/main" prst="roundRect">
            <a:avLst>
              <a:gd name="adj" fmla="val 1181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6E2DC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51EB33-A739-4665-B313-90FC32C87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190750"/>
            <a:ext cx="4000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D66B55"/>
                </a:solidFill>
                <a:latin typeface="Caladea"/>
                <a:ea typeface="Caladea"/>
                <a:cs typeface="Caladea"/>
              </a:defRPr>
            </a:pPr>
            <a:r>
              <a:rPr sz="2025" b="1">
                <a:solidFill>
                  <a:srgbClr val="D66B55"/>
                </a:solidFill>
                <a:latin typeface="Caladea"/>
                <a:ea typeface="Caladea"/>
                <a:cs typeface="Caladea"/>
              </a:rPr>
              <a:t>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A9DF03-F5EA-47CF-8F74-C47C4867F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8575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667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7202A"/>
                </a:solidFill>
                <a:latin typeface="Caladea"/>
                <a:ea typeface="Caladea"/>
                <a:cs typeface="Caladea"/>
              </a:defRPr>
            </a:pPr>
            <a:r>
              <a:rPr sz="1800" b="1">
                <a:solidFill>
                  <a:srgbClr val="17202A"/>
                </a:solidFill>
                <a:latin typeface="Caladea"/>
                <a:ea typeface="Caladea"/>
                <a:cs typeface="Caladea"/>
              </a:rPr>
              <a:t>Contenido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90990D-0217-4CBF-9DED-8D1B1E050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333750"/>
            <a:ext cx="1809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3606C"/>
                </a:solidFill>
                <a:latin typeface="Carlito"/>
                <a:ea typeface="Carlito"/>
                <a:cs typeface="Carlito"/>
              </a:defRPr>
            </a:pPr>
            <a:r>
              <a:rPr sz="1275" b="0">
                <a:solidFill>
                  <a:srgbClr val="53606C"/>
                </a:solidFill>
                <a:latin typeface="Carlito"/>
                <a:ea typeface="Carlito"/>
                <a:cs typeface="Carlito"/>
              </a:rPr>
              <a:t>Invita a comparar rutas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AC23E8-E769-4784-9420-4BD67D224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2000250"/>
            <a:ext cx="2238375" cy="2095500"/>
          </a:xfrm>
          <a:prstGeom xmlns:a="http://schemas.openxmlformats.org/drawingml/2006/main" prst="roundRect">
            <a:avLst>
              <a:gd name="adj" fmla="val 11818"/>
            </a:avLst>
          </a:prstGeom>
          <a:solidFill xmlns:a="http://schemas.openxmlformats.org/drawingml/2006/main">
            <a:srgbClr val="A9B8AA"/>
          </a:solidFill>
          <a:ln xmlns:a="http://schemas.openxmlformats.org/drawingml/2006/main" w="9525">
            <a:solidFill>
              <a:srgbClr val="E6E2DC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0C8930-4227-4E58-BAD4-0BF631764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190750"/>
            <a:ext cx="4000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D66B55"/>
                </a:solidFill>
                <a:latin typeface="Caladea"/>
                <a:ea typeface="Caladea"/>
                <a:cs typeface="Caladea"/>
              </a:defRPr>
            </a:pPr>
            <a:r>
              <a:rPr sz="2025" b="1">
                <a:solidFill>
                  <a:srgbClr val="D66B55"/>
                </a:solidFill>
                <a:latin typeface="Caladea"/>
                <a:ea typeface="Caladea"/>
                <a:cs typeface="Caladea"/>
              </a:rPr>
              <a:t>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72E2BC-35B2-4C89-AA28-DE7EE51F4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8575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667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7202A"/>
                </a:solidFill>
                <a:latin typeface="Caladea"/>
                <a:ea typeface="Caladea"/>
                <a:cs typeface="Caladea"/>
              </a:defRPr>
            </a:pPr>
            <a:r>
              <a:rPr sz="1800" b="1">
                <a:solidFill>
                  <a:srgbClr val="17202A"/>
                </a:solidFill>
                <a:latin typeface="Caladea"/>
                <a:ea typeface="Caladea"/>
                <a:cs typeface="Caladea"/>
              </a:rPr>
              <a:t>Formulario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BCC2A1-1260-4143-ACFD-4E87F109D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3333750"/>
            <a:ext cx="1809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3606C"/>
                </a:solidFill>
                <a:latin typeface="Carlito"/>
                <a:ea typeface="Carlito"/>
                <a:cs typeface="Carlito"/>
              </a:defRPr>
            </a:pPr>
            <a:r>
              <a:rPr sz="1275" b="0">
                <a:solidFill>
                  <a:srgbClr val="53606C"/>
                </a:solidFill>
                <a:latin typeface="Carlito"/>
                <a:ea typeface="Carlito"/>
                <a:cs typeface="Carlito"/>
              </a:rPr>
              <a:t>Captura nombre y correo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784248E-6AAA-4B83-9D67-D9E3F090E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000250"/>
            <a:ext cx="2238375" cy="2095500"/>
          </a:xfrm>
          <a:prstGeom xmlns:a="http://schemas.openxmlformats.org/drawingml/2006/main" prst="roundRect">
            <a:avLst>
              <a:gd name="adj" fmla="val 11818"/>
            </a:avLst>
          </a:prstGeom>
          <a:solidFill xmlns:a="http://schemas.openxmlformats.org/drawingml/2006/main">
            <a:srgbClr val="D8B98A"/>
          </a:solidFill>
          <a:ln xmlns:a="http://schemas.openxmlformats.org/drawingml/2006/main" w="9525">
            <a:solidFill>
              <a:srgbClr val="E6E2DC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1A33448-CF35-4FFE-BDC8-5B47FE8F5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190750"/>
            <a:ext cx="4000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D66B55"/>
                </a:solidFill>
                <a:latin typeface="Caladea"/>
                <a:ea typeface="Caladea"/>
                <a:cs typeface="Caladea"/>
              </a:defRPr>
            </a:pPr>
            <a:r>
              <a:rPr sz="2025" b="1">
                <a:solidFill>
                  <a:srgbClr val="D66B55"/>
                </a:solidFill>
                <a:latin typeface="Caladea"/>
                <a:ea typeface="Caladea"/>
                <a:cs typeface="Caladea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A757A7-C8DB-4E93-8826-6C3EDA4CB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8575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667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7202A"/>
                </a:solidFill>
                <a:latin typeface="Caladea"/>
                <a:ea typeface="Caladea"/>
                <a:cs typeface="Caladea"/>
              </a:defRPr>
            </a:pPr>
            <a:r>
              <a:rPr sz="1800" b="1">
                <a:solidFill>
                  <a:srgbClr val="17202A"/>
                </a:solidFill>
                <a:latin typeface="Caladea"/>
                <a:ea typeface="Caladea"/>
                <a:cs typeface="Caladea"/>
              </a:rPr>
              <a:t>Confirmación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717AED-D30E-4CD4-94B5-B8A3C6F2E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3333750"/>
            <a:ext cx="1809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3606C"/>
                </a:solidFill>
                <a:latin typeface="Carlito"/>
                <a:ea typeface="Carlito"/>
                <a:cs typeface="Carlito"/>
              </a:defRPr>
            </a:pPr>
            <a:r>
              <a:rPr sz="1275" b="0">
                <a:solidFill>
                  <a:srgbClr val="53606C"/>
                </a:solidFill>
                <a:latin typeface="Carlito"/>
                <a:ea typeface="Carlito"/>
                <a:cs typeface="Carlito"/>
              </a:rPr>
              <a:t>Entrega la guía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0A3688-5B1C-4F5B-B547-D81D9A143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2000250"/>
            <a:ext cx="2238375" cy="2095500"/>
          </a:xfrm>
          <a:prstGeom xmlns:a="http://schemas.openxmlformats.org/drawingml/2006/main" prst="roundRect">
            <a:avLst>
              <a:gd name="adj" fmla="val 1181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6E2DC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2A37C97-6ACF-49A0-935A-DA5F8C13D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2190750"/>
            <a:ext cx="4000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D66B55"/>
                </a:solidFill>
                <a:latin typeface="Caladea"/>
                <a:ea typeface="Caladea"/>
                <a:cs typeface="Caladea"/>
              </a:defRPr>
            </a:pPr>
            <a:r>
              <a:rPr sz="2025" b="1">
                <a:solidFill>
                  <a:srgbClr val="D66B55"/>
                </a:solidFill>
                <a:latin typeface="Caladea"/>
                <a:ea typeface="Caladea"/>
                <a:cs typeface="Caladea"/>
              </a:rPr>
              <a:t>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543E074-AAD0-4EDB-96C0-380AD1807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28575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667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7202A"/>
                </a:solidFill>
                <a:latin typeface="Caladea"/>
                <a:ea typeface="Caladea"/>
                <a:cs typeface="Caladea"/>
              </a:defRPr>
            </a:pPr>
            <a:r>
              <a:rPr sz="1800" b="1">
                <a:solidFill>
                  <a:srgbClr val="17202A"/>
                </a:solidFill>
                <a:latin typeface="Caladea"/>
                <a:ea typeface="Caladea"/>
                <a:cs typeface="Caladea"/>
              </a:rPr>
              <a:t>Notificación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8404ED6-5009-4BEC-8FEE-3ED287835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3333750"/>
            <a:ext cx="1809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3606C"/>
                </a:solidFill>
                <a:latin typeface="Carlito"/>
                <a:ea typeface="Carlito"/>
                <a:cs typeface="Carlito"/>
              </a:defRPr>
            </a:pPr>
            <a:r>
              <a:rPr sz="1275" b="0">
                <a:solidFill>
                  <a:srgbClr val="53606C"/>
                </a:solidFill>
                <a:latin typeface="Carlito"/>
                <a:ea typeface="Carlito"/>
                <a:cs typeface="Carlito"/>
              </a:rPr>
              <a:t>Avisa al equipo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BA96C46-F0A5-4415-82BC-C52493C64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10125"/>
            <a:ext cx="10572750" cy="819150"/>
          </a:xfrm>
          <a:prstGeom xmlns:a="http://schemas.openxmlformats.org/drawingml/2006/main" prst="roundRect">
            <a:avLst>
              <a:gd name="adj" fmla="val 20930"/>
            </a:avLst>
          </a:prstGeom>
          <a:solidFill xmlns:a="http://schemas.openxmlformats.org/drawingml/2006/main">
            <a:srgbClr val="1720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3B842F7-00DA-48A5-B4DF-224D75907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953000"/>
            <a:ext cx="9906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F5F1EA"/>
                </a:solidFill>
                <a:latin typeface="Carlito"/>
                <a:ea typeface="Carlito"/>
                <a:cs typeface="Carlito"/>
              </a:defRPr>
            </a:pPr>
            <a:r>
              <a:rPr sz="1575" b="1">
                <a:solidFill>
                  <a:srgbClr val="F5F1EA"/>
                </a:solidFill>
                <a:latin typeface="Carlito"/>
                <a:ea typeface="Carlito"/>
                <a:cs typeface="Carlito"/>
              </a:rPr>
              <a:t>Etiquetas mínimas: fuente, campaña, recurso y consentimiento.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202997F-8B74-4A3D-9AFF-14BF39541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42862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3333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53606C"/>
                </a:solidFill>
                <a:latin typeface="Carlito"/>
                <a:ea typeface="Carlito"/>
                <a:cs typeface="Carlito"/>
              </a:defRPr>
            </a:pPr>
            <a:r>
              <a:rPr sz="750" b="1">
                <a:solidFill>
                  <a:srgbClr val="53606C"/>
                </a:solidFill>
                <a:latin typeface="Carlito"/>
                <a:ea typeface="Carlito"/>
                <a:cs typeface="Carlito"/>
              </a:rPr>
              <a:t>MONETIZA CON CLARA  ·  SISTEMA DE MARCA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33A9DC3-0AB0-4767-9DDD-EA6741026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28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17202A"/>
                </a:solidFill>
                <a:latin typeface="Carlito"/>
                <a:ea typeface="Carlito"/>
                <a:cs typeface="Carlito"/>
              </a:defRPr>
            </a:pPr>
            <a:r>
              <a:rPr sz="750" b="1">
                <a:solidFill>
                  <a:srgbClr val="17202A"/>
                </a:solidFill>
                <a:latin typeface="Carlito"/>
                <a:ea typeface="Carlito"/>
                <a:cs typeface="Carlito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1236149601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5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924C888-0592-4936-A1E7-32307C996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"/>
            <a:ext cx="904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66B55"/>
                </a:solidFill>
                <a:latin typeface="Carlito"/>
                <a:ea typeface="Carlito"/>
                <a:cs typeface="Carlito"/>
              </a:defRPr>
            </a:pPr>
            <a:r>
              <a:rPr sz="975" b="1">
                <a:solidFill>
                  <a:srgbClr val="D66B55"/>
                </a:solidFill>
                <a:latin typeface="Carlito"/>
                <a:ea typeface="Carlito"/>
                <a:cs typeface="Carlito"/>
              </a:rPr>
              <a:t>EJECUCIÓN Y APRENDIZAJE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BDFB94-1FED-40EB-9A4F-B665D5A52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"/>
            <a:ext cx="10572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17202A"/>
                </a:solidFill>
                <a:latin typeface="Caladea"/>
                <a:ea typeface="Caladea"/>
                <a:cs typeface="Caladea"/>
              </a:defRPr>
            </a:pPr>
            <a:r>
              <a:rPr sz="2700" b="1">
                <a:solidFill>
                  <a:srgbClr val="17202A"/>
                </a:solidFill>
                <a:latin typeface="Caladea"/>
                <a:ea typeface="Caladea"/>
                <a:cs typeface="Caladea"/>
              </a:rPr>
              <a:t>Plan del primer mes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B9A6D3-69B2-4686-AE9F-DEA2A3908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71625"/>
            <a:ext cx="2238375" cy="2000250"/>
          </a:xfrm>
          <a:prstGeom xmlns:a="http://schemas.openxmlformats.org/drawingml/2006/main" prst="roundRect">
            <a:avLst>
              <a:gd name="adj" fmla="val 11905"/>
            </a:avLst>
          </a:prstGeom>
          <a:solidFill xmlns:a="http://schemas.openxmlformats.org/drawingml/2006/main">
            <a:srgbClr val="D66B55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6C7E23-A929-4D33-A9BF-6A5C4AAE8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762125"/>
            <a:ext cx="1714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7202A"/>
                </a:solidFill>
                <a:latin typeface="Carlito"/>
                <a:ea typeface="Carlito"/>
                <a:cs typeface="Carlito"/>
              </a:defRPr>
            </a:pPr>
            <a:r>
              <a:rPr sz="975" b="1">
                <a:solidFill>
                  <a:srgbClr val="17202A"/>
                </a:solidFill>
                <a:latin typeface="Carlito"/>
                <a:ea typeface="Carlito"/>
                <a:cs typeface="Carlito"/>
              </a:rPr>
              <a:t>SEM 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8DBF29-F79D-43D8-8AB3-7F4FDF175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190750"/>
            <a:ext cx="1809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7202A"/>
                </a:solidFill>
                <a:latin typeface="Caladea"/>
                <a:ea typeface="Caladea"/>
                <a:cs typeface="Caladea"/>
              </a:defRPr>
            </a:pPr>
            <a:r>
              <a:rPr sz="1725" b="1">
                <a:solidFill>
                  <a:srgbClr val="17202A"/>
                </a:solidFill>
                <a:latin typeface="Caladea"/>
                <a:ea typeface="Caladea"/>
                <a:cs typeface="Caladea"/>
              </a:rPr>
              <a:t>Elegir una ruta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4A3528-7380-4E67-AC43-91E82F3D1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1432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3606C"/>
                </a:solidFill>
                <a:latin typeface="Carlito"/>
                <a:ea typeface="Carlito"/>
                <a:cs typeface="Carlito"/>
              </a:defRPr>
            </a:pPr>
            <a:r>
              <a:rPr sz="1125" b="1">
                <a:solidFill>
                  <a:srgbClr val="53606C"/>
                </a:solidFill>
                <a:latin typeface="Carlito"/>
                <a:ea typeface="Carlito"/>
                <a:cs typeface="Carlito"/>
              </a:rPr>
              <a:t>Guardados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049D8C-B90E-4A7B-B24C-A50EE3364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1571625"/>
            <a:ext cx="2238375" cy="2000250"/>
          </a:xfrm>
          <a:prstGeom xmlns:a="http://schemas.openxmlformats.org/drawingml/2006/main" prst="roundRect">
            <a:avLst>
              <a:gd name="adj" fmla="val 11905"/>
            </a:avLst>
          </a:prstGeom>
          <a:solidFill xmlns:a="http://schemas.openxmlformats.org/drawingml/2006/main">
            <a:srgbClr val="A9B8A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B955CF-EBF0-41CE-B9B5-06B8097DE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0" y="1762125"/>
            <a:ext cx="1714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7202A"/>
                </a:solidFill>
                <a:latin typeface="Carlito"/>
                <a:ea typeface="Carlito"/>
                <a:cs typeface="Carlito"/>
              </a:defRPr>
            </a:pPr>
            <a:r>
              <a:rPr sz="975" b="1">
                <a:solidFill>
                  <a:srgbClr val="17202A"/>
                </a:solidFill>
                <a:latin typeface="Carlito"/>
                <a:ea typeface="Carlito"/>
                <a:cs typeface="Carlito"/>
              </a:rPr>
              <a:t>SEM 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8210D8-CEDD-4A14-92CC-054BCE5AC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0" y="2190750"/>
            <a:ext cx="1809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7202A"/>
                </a:solidFill>
                <a:latin typeface="Caladea"/>
                <a:ea typeface="Caladea"/>
                <a:cs typeface="Caladea"/>
              </a:defRPr>
            </a:pPr>
            <a:r>
              <a:rPr sz="1725" b="1">
                <a:solidFill>
                  <a:srgbClr val="17202A"/>
                </a:solidFill>
                <a:latin typeface="Caladea"/>
                <a:ea typeface="Caladea"/>
                <a:cs typeface="Caladea"/>
              </a:rPr>
              <a:t>Monetizar una habilidad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8299AE-F6F2-4834-A184-E01744709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0" y="31432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3606C"/>
                </a:solidFill>
                <a:latin typeface="Carlito"/>
                <a:ea typeface="Carlito"/>
                <a:cs typeface="Carlito"/>
              </a:defRPr>
            </a:pPr>
            <a:r>
              <a:rPr sz="1125" b="1">
                <a:solidFill>
                  <a:srgbClr val="53606C"/>
                </a:solidFill>
                <a:latin typeface="Carlito"/>
                <a:ea typeface="Carlito"/>
                <a:cs typeface="Carlito"/>
              </a:rPr>
              <a:t>Comentarios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1D3154-336A-4E4D-9E5B-937DC6B3B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1571625"/>
            <a:ext cx="2238375" cy="2000250"/>
          </a:xfrm>
          <a:prstGeom xmlns:a="http://schemas.openxmlformats.org/drawingml/2006/main" prst="roundRect">
            <a:avLst>
              <a:gd name="adj" fmla="val 11905"/>
            </a:avLst>
          </a:prstGeom>
          <a:solidFill xmlns:a="http://schemas.openxmlformats.org/drawingml/2006/main">
            <a:srgbClr val="D8B98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199817-2747-4990-A654-B7E350DE7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1762125"/>
            <a:ext cx="1714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7202A"/>
                </a:solidFill>
                <a:latin typeface="Carlito"/>
                <a:ea typeface="Carlito"/>
                <a:cs typeface="Carlito"/>
              </a:defRPr>
            </a:pPr>
            <a:r>
              <a:rPr sz="975" b="1">
                <a:solidFill>
                  <a:srgbClr val="17202A"/>
                </a:solidFill>
                <a:latin typeface="Carlito"/>
                <a:ea typeface="Carlito"/>
                <a:cs typeface="Carlito"/>
              </a:rPr>
              <a:t>SEM 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7080F7-0E18-4ECD-AFD0-F8CAFCE95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190750"/>
            <a:ext cx="1809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7202A"/>
                </a:solidFill>
                <a:latin typeface="Caladea"/>
                <a:ea typeface="Caladea"/>
                <a:cs typeface="Caladea"/>
              </a:defRPr>
            </a:pPr>
            <a:r>
              <a:rPr sz="1725" b="1">
                <a:solidFill>
                  <a:srgbClr val="17202A"/>
                </a:solidFill>
                <a:latin typeface="Caladea"/>
                <a:ea typeface="Caladea"/>
                <a:cs typeface="Caladea"/>
              </a:rPr>
              <a:t>Comparar 7 modelos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BB32EE-D905-4617-A761-5DD09344F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31432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3606C"/>
                </a:solidFill>
                <a:latin typeface="Carlito"/>
                <a:ea typeface="Carlito"/>
                <a:cs typeface="Carlito"/>
              </a:defRPr>
            </a:pPr>
            <a:r>
              <a:rPr sz="1125" b="1">
                <a:solidFill>
                  <a:srgbClr val="53606C"/>
                </a:solidFill>
                <a:latin typeface="Carlito"/>
                <a:ea typeface="Carlito"/>
                <a:cs typeface="Carlito"/>
              </a:rPr>
              <a:t>Retención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7498682-494B-49AF-A419-ED4251467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1571625"/>
            <a:ext cx="2238375" cy="2000250"/>
          </a:xfrm>
          <a:prstGeom xmlns:a="http://schemas.openxmlformats.org/drawingml/2006/main" prst="roundRect">
            <a:avLst>
              <a:gd name="adj" fmla="val 11905"/>
            </a:avLst>
          </a:prstGeom>
          <a:solidFill xmlns:a="http://schemas.openxmlformats.org/drawingml/2006/main">
            <a:srgbClr val="17202A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87685B6-BC17-4494-9E2B-0187C3278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1762125"/>
            <a:ext cx="1714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A9B8AA"/>
                </a:solidFill>
                <a:latin typeface="Carlito"/>
                <a:ea typeface="Carlito"/>
                <a:cs typeface="Carlito"/>
              </a:defRPr>
            </a:pPr>
            <a:r>
              <a:rPr sz="975" b="1">
                <a:solidFill>
                  <a:srgbClr val="A9B8AA"/>
                </a:solidFill>
                <a:latin typeface="Carlito"/>
                <a:ea typeface="Carlito"/>
                <a:cs typeface="Carlito"/>
              </a:rPr>
              <a:t>SEM 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F33E32-3E46-476B-88BD-6AA0B3F9B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2190750"/>
            <a:ext cx="1809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F5F1EA"/>
                </a:solidFill>
                <a:latin typeface="Caladea"/>
                <a:ea typeface="Caladea"/>
                <a:cs typeface="Caladea"/>
              </a:defRPr>
            </a:pPr>
            <a:r>
              <a:rPr sz="1725" b="1">
                <a:solidFill>
                  <a:srgbClr val="F5F1EA"/>
                </a:solidFill>
                <a:latin typeface="Caladea"/>
                <a:ea typeface="Caladea"/>
                <a:cs typeface="Caladea"/>
              </a:rPr>
              <a:t>Guía de 7 rutas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9158559-9BCD-44AA-B971-CFED86000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31432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6E2DC"/>
                </a:solidFill>
                <a:latin typeface="Carlito"/>
                <a:ea typeface="Carlito"/>
                <a:cs typeface="Carlito"/>
              </a:defRPr>
            </a:pPr>
            <a:r>
              <a:rPr sz="1125" b="1">
                <a:solidFill>
                  <a:srgbClr val="E6E2DC"/>
                </a:solidFill>
                <a:latin typeface="Carlito"/>
                <a:ea typeface="Carlito"/>
                <a:cs typeface="Carlito"/>
              </a:rPr>
              <a:t>Contactos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0A36486-8499-4A48-B384-FBF300F81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43375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5309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7202A"/>
                </a:solidFill>
                <a:latin typeface="Caladea"/>
                <a:ea typeface="Caladea"/>
                <a:cs typeface="Caladea"/>
              </a:defRPr>
            </a:pPr>
            <a:r>
              <a:rPr sz="2025" b="1">
                <a:solidFill>
                  <a:srgbClr val="17202A"/>
                </a:solidFill>
                <a:latin typeface="Caladea"/>
                <a:ea typeface="Caladea"/>
                <a:cs typeface="Caladea"/>
              </a:rPr>
              <a:t>Métricas principales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EE7E658-0C39-4A77-9BDC-13E0C2F46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14875"/>
            <a:ext cx="114300" cy="114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66B5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394AC34-90DC-4C63-B0C3-7346A0A66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638675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3606C"/>
                </a:solidFill>
                <a:latin typeface="Carlito"/>
                <a:ea typeface="Carlito"/>
                <a:cs typeface="Carlito"/>
              </a:defRPr>
            </a:pPr>
            <a:r>
              <a:rPr sz="1275" b="0">
                <a:solidFill>
                  <a:srgbClr val="53606C"/>
                </a:solidFill>
                <a:latin typeface="Carlito"/>
                <a:ea typeface="Carlito"/>
                <a:cs typeface="Carlito"/>
              </a:rPr>
              <a:t>Retención y reproducciones completas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8CC9388-FCF7-4F7E-AB53-BFC5F022A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4714875"/>
            <a:ext cx="114300" cy="114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66B55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D4E0A2F-1402-4244-A122-ABD825C82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38675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3606C"/>
                </a:solidFill>
                <a:latin typeface="Carlito"/>
                <a:ea typeface="Carlito"/>
                <a:cs typeface="Carlito"/>
              </a:defRPr>
            </a:pPr>
            <a:r>
              <a:rPr sz="1275" b="0">
                <a:solidFill>
                  <a:srgbClr val="53606C"/>
                </a:solidFill>
                <a:latin typeface="Carlito"/>
                <a:ea typeface="Carlito"/>
                <a:cs typeface="Carlito"/>
              </a:rPr>
              <a:t>Guardados, compartidos y comentarios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43F9D70-CC0C-41B5-BA49-E77FCDE05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67325"/>
            <a:ext cx="114300" cy="114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9B8AA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729CE2A-6D45-4E01-B16F-572FB1490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91125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3606C"/>
                </a:solidFill>
                <a:latin typeface="Carlito"/>
                <a:ea typeface="Carlito"/>
                <a:cs typeface="Carlito"/>
              </a:defRPr>
            </a:pPr>
            <a:r>
              <a:rPr sz="1275" b="0">
                <a:solidFill>
                  <a:srgbClr val="53606C"/>
                </a:solidFill>
                <a:latin typeface="Carlito"/>
                <a:ea typeface="Carlito"/>
                <a:cs typeface="Carlito"/>
              </a:rPr>
              <a:t>Visitas al perfil y clics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5859C52-BC50-4836-8446-A19B38D4F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5267325"/>
            <a:ext cx="114300" cy="114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9B8AA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F2A66AA-DBF1-48BE-A29F-E89AFD4DF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5191125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3606C"/>
                </a:solidFill>
                <a:latin typeface="Carlito"/>
                <a:ea typeface="Carlito"/>
                <a:cs typeface="Carlito"/>
              </a:defRPr>
            </a:pPr>
            <a:r>
              <a:rPr sz="1275" b="0">
                <a:solidFill>
                  <a:srgbClr val="53606C"/>
                </a:solidFill>
                <a:latin typeface="Carlito"/>
                <a:ea typeface="Carlito"/>
                <a:cs typeface="Carlito"/>
              </a:rPr>
              <a:t>Contactos y tasa de conversión del formulario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58D4AD6-90E7-4553-8E85-CD1B3FA5C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42862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3333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53606C"/>
                </a:solidFill>
                <a:latin typeface="Carlito"/>
                <a:ea typeface="Carlito"/>
                <a:cs typeface="Carlito"/>
              </a:defRPr>
            </a:pPr>
            <a:r>
              <a:rPr sz="750" b="1">
                <a:solidFill>
                  <a:srgbClr val="53606C"/>
                </a:solidFill>
                <a:latin typeface="Carlito"/>
                <a:ea typeface="Carlito"/>
                <a:cs typeface="Carlito"/>
              </a:rPr>
              <a:t>MONETIZA CON CLARA  ·  SISTEMA DE MARCA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B291E72-86CC-41E5-B7FA-281C50F90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28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17202A"/>
                </a:solidFill>
                <a:latin typeface="Carlito"/>
                <a:ea typeface="Carlito"/>
                <a:cs typeface="Carlito"/>
              </a:defRPr>
            </a:pPr>
            <a:r>
              <a:rPr sz="750" b="1">
                <a:solidFill>
                  <a:srgbClr val="17202A"/>
                </a:solidFill>
                <a:latin typeface="Carlito"/>
                <a:ea typeface="Carlito"/>
                <a:cs typeface="Carlito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1760391038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D66B5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BBCFA39-A125-490B-B096-B8EEB2735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7239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17202A"/>
                </a:solidFill>
                <a:latin typeface="Caladea"/>
                <a:ea typeface="Caladea"/>
                <a:cs typeface="Caladea"/>
              </a:defRPr>
            </a:pPr>
            <a:r>
              <a:rPr sz="2700" b="1">
                <a:solidFill>
                  <a:srgbClr val="17202A"/>
                </a:solidFill>
                <a:latin typeface="Caladea"/>
                <a:ea typeface="Caladea"/>
                <a:cs typeface="Caladea"/>
              </a:rPr>
              <a:t>Lo que necesitamos de Clara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04BF32-9FD4-40EC-B2D2-1A5DF9520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28750"/>
            <a:ext cx="342900" cy="342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5F1EA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CBFF553-9BDB-484A-A66B-E0B7D93B7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28750"/>
            <a:ext cx="342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17202A"/>
                </a:solidFill>
                <a:latin typeface="Carlito"/>
                <a:ea typeface="Carlito"/>
                <a:cs typeface="Carlito"/>
              </a:defRPr>
            </a:pPr>
            <a:r>
              <a:rPr sz="1275" b="1">
                <a:solidFill>
                  <a:srgbClr val="17202A"/>
                </a:solidFill>
                <a:latin typeface="Carlito"/>
                <a:ea typeface="Carlito"/>
                <a:cs typeface="Carlito"/>
              </a:rPr>
              <a:t>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2AAC35-5686-4502-A830-0A93036EB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1390650"/>
            <a:ext cx="7620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7202A"/>
                </a:solidFill>
                <a:latin typeface="Carlito"/>
                <a:ea typeface="Carlito"/>
                <a:cs typeface="Carlito"/>
              </a:defRPr>
            </a:pPr>
            <a:r>
              <a:rPr sz="1575" b="1">
                <a:solidFill>
                  <a:srgbClr val="17202A"/>
                </a:solidFill>
                <a:latin typeface="Carlito"/>
                <a:ea typeface="Carlito"/>
                <a:cs typeface="Carlito"/>
              </a:rPr>
              <a:t>Una entrevista breve sobre experiencia, intereses y límites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BD169E-8655-4351-A003-A6B962276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342900" cy="342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5F1EA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948B52-6B62-493A-8E14-0A224AE6A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342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17202A"/>
                </a:solidFill>
                <a:latin typeface="Carlito"/>
                <a:ea typeface="Carlito"/>
                <a:cs typeface="Carlito"/>
              </a:defRPr>
            </a:pPr>
            <a:r>
              <a:rPr sz="1275" b="1">
                <a:solidFill>
                  <a:srgbClr val="17202A"/>
                </a:solidFill>
                <a:latin typeface="Carlito"/>
                <a:ea typeface="Carlito"/>
                <a:cs typeface="Carlito"/>
              </a:rPr>
              <a:t>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5C61F1-475D-4D1A-B734-ECDEDAD84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171700"/>
            <a:ext cx="7620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7202A"/>
                </a:solidFill>
                <a:latin typeface="Carlito"/>
                <a:ea typeface="Carlito"/>
                <a:cs typeface="Carlito"/>
              </a:defRPr>
            </a:pPr>
            <a:r>
              <a:rPr sz="1575" b="1">
                <a:solidFill>
                  <a:srgbClr val="17202A"/>
                </a:solidFill>
                <a:latin typeface="Carlito"/>
                <a:ea typeface="Carlito"/>
                <a:cs typeface="Carlito"/>
              </a:rPr>
              <a:t>Fotografía real y aprobación del sistema visual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08FCD8-7E31-46D6-85B9-C9472F012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342900" cy="342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5F1EA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96C964-57E1-484E-AEED-6A024F171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342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17202A"/>
                </a:solidFill>
                <a:latin typeface="Carlito"/>
                <a:ea typeface="Carlito"/>
                <a:cs typeface="Carlito"/>
              </a:defRPr>
            </a:pPr>
            <a:r>
              <a:rPr sz="1275" b="1">
                <a:solidFill>
                  <a:srgbClr val="17202A"/>
                </a:solidFill>
                <a:latin typeface="Carlito"/>
                <a:ea typeface="Carlito"/>
                <a:cs typeface="Carlito"/>
              </a:rPr>
              <a:t>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16A534-187C-475D-94E8-71202C7B6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952750"/>
            <a:ext cx="7620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7202A"/>
                </a:solidFill>
                <a:latin typeface="Carlito"/>
                <a:ea typeface="Carlito"/>
                <a:cs typeface="Carlito"/>
              </a:defRPr>
            </a:pPr>
            <a:r>
              <a:rPr sz="1575" b="1">
                <a:solidFill>
                  <a:srgbClr val="17202A"/>
                </a:solidFill>
                <a:latin typeface="Carlito"/>
                <a:ea typeface="Carlito"/>
                <a:cs typeface="Carlito"/>
              </a:rPr>
              <a:t>Acceso autorizado a perfiles, dominio y GoHighLevel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725343-D420-463F-A819-7ED963D4A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71900"/>
            <a:ext cx="342900" cy="342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5F1E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FD88D1-0C6B-47DA-BE0E-41BF045CF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71900"/>
            <a:ext cx="342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17202A"/>
                </a:solidFill>
                <a:latin typeface="Carlito"/>
                <a:ea typeface="Carlito"/>
                <a:cs typeface="Carlito"/>
              </a:defRPr>
            </a:pPr>
            <a:r>
              <a:rPr sz="1275" b="1">
                <a:solidFill>
                  <a:srgbClr val="17202A"/>
                </a:solidFill>
                <a:latin typeface="Carlito"/>
                <a:ea typeface="Carlito"/>
                <a:cs typeface="Carlito"/>
              </a:rPr>
              <a:t>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07F8EB-1F70-4C56-9C08-1219CAEEF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733800"/>
            <a:ext cx="7620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7202A"/>
                </a:solidFill>
                <a:latin typeface="Carlito"/>
                <a:ea typeface="Carlito"/>
                <a:cs typeface="Carlito"/>
              </a:defRPr>
            </a:pPr>
            <a:r>
              <a:rPr sz="1575" b="1">
                <a:solidFill>
                  <a:srgbClr val="17202A"/>
                </a:solidFill>
                <a:latin typeface="Carlito"/>
                <a:ea typeface="Carlito"/>
                <a:cs typeface="Carlito"/>
              </a:rPr>
              <a:t>Catálogo de productos que sí puede recomendar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8A811E6-9E13-4A0D-9004-32D9B75FA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52950"/>
            <a:ext cx="342900" cy="342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720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A93B8B-433B-4602-A73C-0ECD82A40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52950"/>
            <a:ext cx="342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5F1EA"/>
                </a:solidFill>
                <a:latin typeface="Carlito"/>
                <a:ea typeface="Carlito"/>
                <a:cs typeface="Carlito"/>
              </a:defRPr>
            </a:pPr>
            <a:r>
              <a:rPr sz="1275" b="1">
                <a:solidFill>
                  <a:srgbClr val="F5F1EA"/>
                </a:solidFill>
                <a:latin typeface="Carlito"/>
                <a:ea typeface="Carlito"/>
                <a:cs typeface="Carlito"/>
              </a:rPr>
              <a:t>5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A41BA77-68EE-4B68-9F2B-D39C3B04A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514850"/>
            <a:ext cx="7620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7202A"/>
                </a:solidFill>
                <a:latin typeface="Carlito"/>
                <a:ea typeface="Carlito"/>
                <a:cs typeface="Carlito"/>
              </a:defRPr>
            </a:pPr>
            <a:r>
              <a:rPr sz="1575" b="1">
                <a:solidFill>
                  <a:srgbClr val="17202A"/>
                </a:solidFill>
                <a:latin typeface="Carlito"/>
                <a:ea typeface="Carlito"/>
                <a:cs typeface="Carlito"/>
              </a:rPr>
              <a:t>Aprobación final antes de publicar o activar automatizaciones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EA2B6E1-81F3-44A2-B3D9-6453B324A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1381125"/>
            <a:ext cx="2190750" cy="3905250"/>
          </a:xfrm>
          <a:prstGeom xmlns:a="http://schemas.openxmlformats.org/drawingml/2006/main" prst="roundRect">
            <a:avLst>
              <a:gd name="adj" fmla="val 12174"/>
            </a:avLst>
          </a:prstGeom>
          <a:solidFill xmlns:a="http://schemas.openxmlformats.org/drawingml/2006/main">
            <a:srgbClr val="17202A"/>
          </a:solidFill>
          <a:ln xmlns:a="http://schemas.openxmlformats.org/drawingml/2006/main" w="0">
            <a:noFill/>
          </a:ln>
        </p:spPr>
      </p:sp>
      <p:pic>
        <p:nvPicPr>
          <p:cNvPr id="3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5a5fa698e44645"/>
          <a:stretch xmlns:a="http://schemas.openxmlformats.org/drawingml/2006/main"/>
        </p:blipFill>
        <p:spPr>
          <a:xfrm xmlns:a="http://schemas.openxmlformats.org/drawingml/2006/main">
            <a:off x="9525000" y="1857375"/>
            <a:ext cx="1333500" cy="1333500"/>
          </a:xfrm>
          <a:prstGeom xmlns:a="http://schemas.openxmlformats.org/drawingml/2006/main" prst="rect">
            <a:avLst/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F1D94C0-094F-41BB-BC23-EAB47C1B9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7375" y="3619500"/>
            <a:ext cx="1428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000"/>
          </a:bodyPr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F5F1EA"/>
                </a:solidFill>
                <a:latin typeface="Caladea"/>
                <a:ea typeface="Caladea"/>
                <a:cs typeface="Caladea"/>
              </a:defRPr>
            </a:pPr>
            <a:r>
              <a:rPr sz="1725" b="1">
                <a:solidFill>
                  <a:srgbClr val="F5F1EA"/>
                </a:solidFill>
                <a:latin typeface="Caladea"/>
                <a:ea typeface="Caladea"/>
                <a:cs typeface="Caladea"/>
              </a:rPr>
              <a:t>Todo lo demás está preparado para revisión y producción.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6EC8CEB-23F6-431D-ADA4-89577A17E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0"/>
            <a:ext cx="666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202A"/>
                </a:solidFill>
                <a:latin typeface="Carlito"/>
                <a:ea typeface="Carlito"/>
                <a:cs typeface="Carlito"/>
              </a:defRPr>
            </a:pPr>
            <a:r>
              <a:rPr sz="1650" b="1">
                <a:solidFill>
                  <a:srgbClr val="17202A"/>
                </a:solidFill>
                <a:latin typeface="Carlito"/>
                <a:ea typeface="Carlito"/>
                <a:cs typeface="Carlito"/>
              </a:rPr>
              <a:t>Siguiente paso: revisión con Clara</a:t>
            </a:r>
          </a:p>
        </p:txBody>
      </p:sp>
    </p:spTree>
    <p:extLst>
      <p:ext uri="{BB962C8B-B14F-4D97-AF65-F5344CB8AC3E}">
        <p14:creationId xmlns:p14="http://schemas.microsoft.com/office/powerpoint/2010/main" val="120430407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2026-09-30T22:38:48.7090000Z</dcterms:created>
  <dcterms:modified xsi:type="dcterms:W3CDTF">2026-09-30T22:38:48.7090000Z</dcterms:modified>
</coreProperties>
</file>